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7" r:id="rId4"/>
    <p:sldId id="259" r:id="rId5"/>
    <p:sldId id="272" r:id="rId6"/>
    <p:sldId id="258" r:id="rId7"/>
    <p:sldId id="275" r:id="rId8"/>
    <p:sldId id="276" r:id="rId9"/>
    <p:sldId id="262" r:id="rId10"/>
    <p:sldId id="263" r:id="rId11"/>
    <p:sldId id="264" r:id="rId12"/>
    <p:sldId id="273" r:id="rId13"/>
    <p:sldId id="260" r:id="rId14"/>
    <p:sldId id="265" r:id="rId15"/>
    <p:sldId id="269" r:id="rId16"/>
    <p:sldId id="270" r:id="rId17"/>
    <p:sldId id="271" r:id="rId18"/>
    <p:sldId id="274" r:id="rId19"/>
    <p:sldId id="277" r:id="rId20"/>
    <p:sldId id="267" r:id="rId21"/>
    <p:sldId id="266" r:id="rId22"/>
    <p:sldId id="278" r:id="rId23"/>
    <p:sldId id="279" r:id="rId24"/>
    <p:sldId id="280" r:id="rId25"/>
    <p:sldId id="268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4" autoAdjust="0"/>
    <p:restoredTop sz="94660"/>
  </p:normalViewPr>
  <p:slideViewPr>
    <p:cSldViewPr snapToGrid="0">
      <p:cViewPr varScale="1">
        <p:scale>
          <a:sx n="81" d="100"/>
          <a:sy n="81" d="100"/>
        </p:scale>
        <p:origin x="4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Temp (C)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Sheet1!$A$2:$A$9</c:f>
              <c:strCache>
                <c:ptCount val="8"/>
                <c:pt idx="0">
                  <c:v>Grass</c:v>
                </c:pt>
                <c:pt idx="1">
                  <c:v>Water</c:v>
                </c:pt>
                <c:pt idx="2">
                  <c:v>Building</c:v>
                </c:pt>
                <c:pt idx="3">
                  <c:v>Glass</c:v>
                </c:pt>
                <c:pt idx="4">
                  <c:v>Asphalt </c:v>
                </c:pt>
                <c:pt idx="5">
                  <c:v>Concrete</c:v>
                </c:pt>
                <c:pt idx="6">
                  <c:v>Car</c:v>
                </c:pt>
                <c:pt idx="7">
                  <c:v>House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18</c:v>
                </c:pt>
                <c:pt idx="1">
                  <c:v>19</c:v>
                </c:pt>
                <c:pt idx="2">
                  <c:v>28</c:v>
                </c:pt>
                <c:pt idx="3">
                  <c:v>27</c:v>
                </c:pt>
                <c:pt idx="4">
                  <c:v>30</c:v>
                </c:pt>
                <c:pt idx="5">
                  <c:v>29</c:v>
                </c:pt>
                <c:pt idx="6">
                  <c:v>27</c:v>
                </c:pt>
                <c:pt idx="7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23144256"/>
        <c:axId val="223144648"/>
      </c:barChart>
      <c:catAx>
        <c:axId val="223144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3144648"/>
        <c:crosses val="autoZero"/>
        <c:auto val="1"/>
        <c:lblAlgn val="ctr"/>
        <c:lblOffset val="100"/>
        <c:noMultiLvlLbl val="0"/>
      </c:catAx>
      <c:valAx>
        <c:axId val="223144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3144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200B3F0-A9BC-48CE-8EB6-ECE965069900}" type="datetimeFigureOut">
              <a:rPr lang="en-US" dirty="0"/>
              <a:pPr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FFFF-3106-4DDB-AA62-0C80862170D6}" type="datetimeFigureOut">
              <a:rPr lang="en-US" dirty="0"/>
              <a:t>6/22/2018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38B7-AE95-4DC8-9A51-7A71F545B098}" type="datetimeFigureOut">
              <a:rPr lang="en-US" dirty="0"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EC2B-8188-4AC2-9F0D-8D09C51D505A}" type="datetimeFigureOut">
              <a:rPr lang="en-US" dirty="0"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B75E-944F-430B-BE5F-C69FA8823C04}" type="datetimeFigureOut">
              <a:rPr lang="en-US" dirty="0"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0DC7-7F53-471C-A711-B3DA6F2535F3}" type="datetimeFigureOut">
              <a:rPr lang="en-US" dirty="0"/>
              <a:t>6/22/2018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4C9D-4618-451D-80C1-6A376BB42AB4}" type="datetimeFigureOut">
              <a:rPr lang="en-US" dirty="0"/>
              <a:t>6/22/2018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dirty="0"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dirty="0"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dirty="0"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dirty="0"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dirty="0"/>
              <a:t>6/22/2018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dirty="0"/>
              <a:t>6/22/2018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5C0D-8C3A-4771-A43D-83937FC700D4}" type="datetimeFigureOut">
              <a:rPr lang="en-US" dirty="0"/>
              <a:t>6/22/2018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D2D6-FCC2-425A-A4A7-8058E8C01CB1}" type="datetimeFigureOut">
              <a:rPr lang="en-US" dirty="0"/>
              <a:t>6/22/2018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dirty="0"/>
              <a:t>6/22/2018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dirty="0"/>
              <a:t>6/22/2018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64B320A-89BA-47B2-A525-92E8D10B06E4}" type="datetimeFigureOut">
              <a:rPr lang="en-US" dirty="0"/>
              <a:t>6/22/2018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4SihdPRRMPI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Urban Heat Island (UHI)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Steven Goluska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87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8146"/>
            <a:ext cx="12219708" cy="610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41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38" y="0"/>
            <a:ext cx="122128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39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pressure systems lock in heat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55"/>
          <a:stretch/>
        </p:blipFill>
        <p:spPr>
          <a:xfrm>
            <a:off x="500797" y="2451265"/>
            <a:ext cx="11005676" cy="4282044"/>
          </a:xfrm>
        </p:spPr>
      </p:pic>
    </p:spTree>
    <p:extLst>
      <p:ext uri="{BB962C8B-B14F-4D97-AF65-F5344CB8AC3E}">
        <p14:creationId xmlns:p14="http://schemas.microsoft.com/office/powerpoint/2010/main" val="89977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UHI Effect or Heat Wave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UHI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Anthropogenic (human caused)</a:t>
            </a:r>
          </a:p>
          <a:p>
            <a:r>
              <a:rPr lang="en-US" sz="2400" dirty="0" smtClean="0"/>
              <a:t>Caused by building materials and vegetation/ surface water loss. </a:t>
            </a:r>
          </a:p>
          <a:p>
            <a:r>
              <a:rPr lang="en-US" sz="2400" dirty="0" smtClean="0"/>
              <a:t>Only occurs in urban environments. 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Heat Wave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Natural 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Caused by high pressure systems staying in place. 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Can happen in urban or natural environments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4215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UHI Effect a true problem?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572" y="2246928"/>
            <a:ext cx="7595198" cy="4611072"/>
          </a:xfrm>
        </p:spPr>
      </p:pic>
    </p:spTree>
    <p:extLst>
      <p:ext uri="{BB962C8B-B14F-4D97-AF65-F5344CB8AC3E}">
        <p14:creationId xmlns:p14="http://schemas.microsoft.com/office/powerpoint/2010/main" val="53092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UHI Effect a true problem?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64" y="2038432"/>
            <a:ext cx="9980344" cy="4819568"/>
          </a:xfrm>
        </p:spPr>
      </p:pic>
    </p:spTree>
    <p:extLst>
      <p:ext uri="{BB962C8B-B14F-4D97-AF65-F5344CB8AC3E}">
        <p14:creationId xmlns:p14="http://schemas.microsoft.com/office/powerpoint/2010/main" val="13181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UHI Effect a true problem?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328" y="2123502"/>
            <a:ext cx="6312664" cy="4734498"/>
          </a:xfrm>
        </p:spPr>
      </p:pic>
    </p:spTree>
    <p:extLst>
      <p:ext uri="{BB962C8B-B14F-4D97-AF65-F5344CB8AC3E}">
        <p14:creationId xmlns:p14="http://schemas.microsoft.com/office/powerpoint/2010/main" val="311552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UHI Effect a true problem?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125" y="1765300"/>
            <a:ext cx="7978564" cy="5092700"/>
          </a:xfrm>
        </p:spPr>
      </p:pic>
    </p:spTree>
    <p:extLst>
      <p:ext uri="{BB962C8B-B14F-4D97-AF65-F5344CB8AC3E}">
        <p14:creationId xmlns:p14="http://schemas.microsoft.com/office/powerpoint/2010/main" val="26036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" y="46758"/>
            <a:ext cx="12025746" cy="676448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600696" y="3325091"/>
            <a:ext cx="2244436" cy="1436914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62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5"/>
            <a:ext cx="12192000" cy="686077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600696" y="3325091"/>
            <a:ext cx="2244436" cy="1436914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48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SihdPRRMPI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2" y="0"/>
            <a:ext cx="12192002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98553" y="6331918"/>
            <a:ext cx="5788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https://www.youtube.com/watch?v=4SihdPRRMPI</a:t>
            </a:r>
          </a:p>
        </p:txBody>
      </p:sp>
    </p:spTree>
    <p:extLst>
      <p:ext uri="{BB962C8B-B14F-4D97-AF65-F5344CB8AC3E}">
        <p14:creationId xmlns:p14="http://schemas.microsoft.com/office/powerpoint/2010/main" val="415234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UHI Effect a true problem?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1154954" y="3543300"/>
                <a:ext cx="10542241" cy="2476500"/>
              </a:xfrm>
            </p:spPr>
            <p:txBody>
              <a:bodyPr>
                <a:no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dirty="0"/>
                          <m:t>About</m:t>
                        </m:r>
                        <m:r>
                          <m:rPr>
                            <m:nor/>
                          </m:rPr>
                          <a:rPr lang="en-US" sz="2800" dirty="0"/>
                          <m:t> ½ </m:t>
                        </m:r>
                        <m:r>
                          <m:rPr>
                            <m:nor/>
                          </m:rPr>
                          <a:rPr lang="en-US" sz="2800" dirty="0"/>
                          <m:t>the</m:t>
                        </m:r>
                        <m:r>
                          <m:rPr>
                            <m:nor/>
                          </m:rPr>
                          <a:rPr lang="en-US" sz="2800" dirty="0"/>
                          <m:t> </m:t>
                        </m:r>
                        <m:r>
                          <m:rPr>
                            <m:nor/>
                          </m:rPr>
                          <a:rPr lang="en-US" sz="2800" dirty="0"/>
                          <m:t>human</m:t>
                        </m:r>
                        <m:r>
                          <m:rPr>
                            <m:nor/>
                          </m:rPr>
                          <a:rPr lang="en-US" sz="2800" dirty="0"/>
                          <m:t> </m:t>
                        </m:r>
                        <m:r>
                          <m:rPr>
                            <m:nor/>
                          </m:rPr>
                          <a:rPr lang="en-US" sz="2800" dirty="0"/>
                          <m:t>population</m:t>
                        </m:r>
                        <m:r>
                          <m:rPr>
                            <m:nor/>
                          </m:rPr>
                          <a:rPr lang="en-US" sz="2800" dirty="0"/>
                          <m:t> </m:t>
                        </m:r>
                        <m:r>
                          <m:rPr>
                            <m:nor/>
                          </m:rPr>
                          <a:rPr lang="en-US" sz="2800" dirty="0"/>
                          <m:t>on</m:t>
                        </m:r>
                        <m:r>
                          <m:rPr>
                            <m:nor/>
                          </m:rPr>
                          <a:rPr lang="en-US" sz="2800" dirty="0"/>
                          <m:t> </m:t>
                        </m:r>
                        <m:r>
                          <m:rPr>
                            <m:nor/>
                          </m:rPr>
                          <a:rPr lang="en-US" sz="2800" dirty="0"/>
                          <m:t>Earth</m:t>
                        </m:r>
                        <m:r>
                          <m:rPr>
                            <m:nor/>
                          </m:rPr>
                          <a:rPr lang="en-US" sz="2800" dirty="0"/>
                          <m:t> </m:t>
                        </m:r>
                        <m:r>
                          <m:rPr>
                            <m:nor/>
                          </m:rPr>
                          <a:rPr lang="en-US" sz="2800" dirty="0"/>
                          <m:t>dwell</m:t>
                        </m:r>
                        <m:r>
                          <m:rPr>
                            <m:nor/>
                          </m:rPr>
                          <a:rPr lang="en-US" sz="2800" dirty="0"/>
                          <m:t> </m:t>
                        </m:r>
                        <m:r>
                          <m:rPr>
                            <m:nor/>
                          </m:rPr>
                          <a:rPr lang="en-US" sz="2800" dirty="0"/>
                          <m:t>in</m:t>
                        </m:r>
                        <m:r>
                          <m:rPr>
                            <m:nor/>
                          </m:rPr>
                          <a:rPr lang="en-US" sz="2800" dirty="0"/>
                          <m:t> </m:t>
                        </m:r>
                        <m:r>
                          <m:rPr>
                            <m:nor/>
                          </m:rPr>
                          <a:rPr lang="en-US" sz="2800" dirty="0"/>
                          <m:t>cities</m:t>
                        </m:r>
                        <m:r>
                          <m:rPr>
                            <m:nor/>
                          </m:rPr>
                          <a:rPr lang="en-US" sz="2800" dirty="0"/>
                          <m:t>.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dirty="0" smtClean="0"/>
              </a:p>
              <a:p>
                <a:pPr marL="457200" indent="-457200">
                  <a:buFont typeface="Wingdings" panose="05000000000000000000" pitchFamily="2" charset="2"/>
                  <a:buChar char="ü"/>
                </a:pPr>
                <a:r>
                  <a:rPr lang="en-US" sz="2800" dirty="0" smtClean="0"/>
                  <a:t>Large cities across the globe. </a:t>
                </a:r>
              </a:p>
              <a:p>
                <a:pPr marL="457200" indent="-457200">
                  <a:buFont typeface="Wingdings" panose="05000000000000000000" pitchFamily="2" charset="2"/>
                  <a:buChar char="ü"/>
                </a:pPr>
                <a:r>
                  <a:rPr lang="en-US" sz="2800" dirty="0" smtClean="0"/>
                  <a:t>Data interpretation issues?</a:t>
                </a:r>
              </a:p>
              <a:p>
                <a:pPr marL="457200" indent="-457200">
                  <a:buFont typeface="Wingdings" panose="05000000000000000000" pitchFamily="2" charset="2"/>
                  <a:buChar char="ü"/>
                </a:pPr>
                <a:r>
                  <a:rPr lang="en-US" sz="2800" dirty="0" smtClean="0"/>
                  <a:t>Potential other effects on a broader scale?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1154954" y="3543300"/>
                <a:ext cx="10542241" cy="2476500"/>
              </a:xfrm>
              <a:blipFill rotWithShape="0">
                <a:blip r:embed="rId2"/>
                <a:stretch>
                  <a:fillRect l="-636" b="-1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167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mitigate the UHI Effect?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95877"/>
            <a:ext cx="8761413" cy="4082308"/>
          </a:xfrm>
        </p:spPr>
        <p:txBody>
          <a:bodyPr>
            <a:noAutofit/>
          </a:bodyPr>
          <a:lstStyle/>
          <a:p>
            <a:r>
              <a:rPr lang="en-US" sz="2800" dirty="0" smtClean="0"/>
              <a:t>Reflective materials </a:t>
            </a:r>
          </a:p>
          <a:p>
            <a:r>
              <a:rPr lang="en-US" sz="2800" dirty="0" smtClean="0"/>
              <a:t>Environmental heat </a:t>
            </a:r>
          </a:p>
          <a:p>
            <a:pPr marL="0" indent="0">
              <a:buNone/>
            </a:pPr>
            <a:r>
              <a:rPr lang="en-US" sz="2800" dirty="0" smtClean="0"/>
              <a:t>sinks</a:t>
            </a:r>
          </a:p>
          <a:p>
            <a:r>
              <a:rPr lang="en-US" sz="2800" dirty="0" smtClean="0"/>
              <a:t>Increase parks and</a:t>
            </a:r>
          </a:p>
          <a:p>
            <a:pPr marL="0" indent="0">
              <a:buNone/>
            </a:pPr>
            <a:r>
              <a:rPr lang="en-US" sz="2800" dirty="0" smtClean="0"/>
              <a:t>planted environments</a:t>
            </a:r>
          </a:p>
          <a:p>
            <a:r>
              <a:rPr lang="en-US" sz="2800" dirty="0" smtClean="0"/>
              <a:t>Road colors</a:t>
            </a:r>
          </a:p>
          <a:p>
            <a:r>
              <a:rPr lang="en-US" sz="2800" dirty="0" smtClean="0"/>
              <a:t>Roof top gardens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106" y="2247847"/>
            <a:ext cx="8203894" cy="461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51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Teaching through investigation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3" y="2394179"/>
            <a:ext cx="8761413" cy="34163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Needed materials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364" y="2990965"/>
            <a:ext cx="2816929" cy="37513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707" y="2990965"/>
            <a:ext cx="5088874" cy="382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78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through investigation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554" y="2166480"/>
            <a:ext cx="8761413" cy="34163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Data gathering</a:t>
            </a:r>
          </a:p>
          <a:p>
            <a:pPr lvl="1"/>
            <a:r>
              <a:rPr lang="en-US" sz="2800" dirty="0" smtClean="0"/>
              <a:t>Take temps at</a:t>
            </a:r>
          </a:p>
          <a:p>
            <a:pPr marL="457200" lvl="1" indent="0">
              <a:buNone/>
            </a:pPr>
            <a:r>
              <a:rPr lang="en-US" sz="2800" dirty="0" smtClean="0"/>
              <a:t>dots, also let students </a:t>
            </a:r>
          </a:p>
          <a:p>
            <a:pPr marL="457200" lvl="1" indent="0">
              <a:buNone/>
            </a:pPr>
            <a:r>
              <a:rPr lang="en-US" sz="2800" dirty="0" smtClean="0"/>
              <a:t>take temps anywhere </a:t>
            </a:r>
          </a:p>
          <a:p>
            <a:pPr marL="457200" lvl="1" indent="0">
              <a:buNone/>
            </a:pPr>
            <a:r>
              <a:rPr lang="en-US" sz="2800" dirty="0" smtClean="0"/>
              <a:t>else they would like.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6226"/>
          <a:stretch/>
        </p:blipFill>
        <p:spPr>
          <a:xfrm>
            <a:off x="4800253" y="1676400"/>
            <a:ext cx="7339104" cy="5169292"/>
          </a:xfrm>
          <a:prstGeom prst="rect">
            <a:avLst/>
          </a:prstGeom>
        </p:spPr>
      </p:pic>
      <p:sp>
        <p:nvSpPr>
          <p:cNvPr id="5" name="Flowchart: Connector 4"/>
          <p:cNvSpPr/>
          <p:nvPr/>
        </p:nvSpPr>
        <p:spPr>
          <a:xfrm>
            <a:off x="11202604" y="6315145"/>
            <a:ext cx="276972" cy="269914"/>
          </a:xfrm>
          <a:prstGeom prst="flowChartConnector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9223937" y="5269600"/>
            <a:ext cx="276972" cy="269914"/>
          </a:xfrm>
          <a:prstGeom prst="flowChartConnector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10612404" y="5374261"/>
            <a:ext cx="276972" cy="269914"/>
          </a:xfrm>
          <a:prstGeom prst="flowChartConnector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6399976" y="6463500"/>
            <a:ext cx="276972" cy="269914"/>
          </a:xfrm>
          <a:prstGeom prst="flowChartConnector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8220326" y="2812241"/>
            <a:ext cx="276972" cy="269914"/>
          </a:xfrm>
          <a:prstGeom prst="flowChartConnector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8028196" y="6072861"/>
            <a:ext cx="276972" cy="269914"/>
          </a:xfrm>
          <a:prstGeom prst="flowChartConnector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through investigation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73842"/>
            <a:ext cx="8761413" cy="34163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Plot data</a:t>
            </a:r>
          </a:p>
          <a:p>
            <a:r>
              <a:rPr lang="en-US" sz="4000" dirty="0" smtClean="0"/>
              <a:t>Interpret   </a:t>
            </a:r>
            <a:endParaRPr lang="en-US" sz="40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6990380"/>
              </p:ext>
            </p:extLst>
          </p:nvPr>
        </p:nvGraphicFramePr>
        <p:xfrm>
          <a:off x="4351663" y="2291508"/>
          <a:ext cx="7577768" cy="4566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733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Referances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1- TWO DECADES OF URBAN CLIMATE RESEARCH: A REVIEW OF TURBULENCE, EXCHANGES OF ENERGY AND WATER, AND THE URBAN HEAT ISLAND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A. JOHN </a:t>
            </a:r>
            <a:r>
              <a:rPr lang="en-US" dirty="0" smtClean="0"/>
              <a:t>ARNFIELD (2002)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Mitigating </a:t>
            </a:r>
            <a:r>
              <a:rPr lang="en-US" dirty="0" smtClean="0"/>
              <a:t>the Urban Heat Island effect through building envelope modiﬁcations.</a:t>
            </a:r>
          </a:p>
          <a:p>
            <a:pPr marL="0" indent="0">
              <a:buNone/>
            </a:pPr>
            <a:r>
              <a:rPr lang="en-US" dirty="0" smtClean="0"/>
              <a:t>Anurag, </a:t>
            </a:r>
            <a:r>
              <a:rPr lang="en-US" dirty="0" err="1" smtClean="0"/>
              <a:t>Kandya</a:t>
            </a:r>
            <a:r>
              <a:rPr lang="en-US" dirty="0" smtClean="0"/>
              <a:t> a, Manju, Mohan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08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8949" y="438297"/>
            <a:ext cx="5925927" cy="592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40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Bubble of heat formed over a city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330" y="1886744"/>
            <a:ext cx="6621422" cy="4971256"/>
          </a:xfrm>
        </p:spPr>
      </p:pic>
    </p:spTree>
    <p:extLst>
      <p:ext uri="{BB962C8B-B14F-4D97-AF65-F5344CB8AC3E}">
        <p14:creationId xmlns:p14="http://schemas.microsoft.com/office/powerpoint/2010/main" val="427552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UHI Effect?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917" y="2063306"/>
            <a:ext cx="6386252" cy="4794694"/>
          </a:xfrm>
        </p:spPr>
      </p:pic>
    </p:spTree>
    <p:extLst>
      <p:ext uri="{BB962C8B-B14F-4D97-AF65-F5344CB8AC3E}">
        <p14:creationId xmlns:p14="http://schemas.microsoft.com/office/powerpoint/2010/main" val="246019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UHI Effect?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527" y="1765300"/>
            <a:ext cx="6790266" cy="5092700"/>
          </a:xfrm>
        </p:spPr>
      </p:pic>
    </p:spTree>
    <p:extLst>
      <p:ext uri="{BB962C8B-B14F-4D97-AF65-F5344CB8AC3E}">
        <p14:creationId xmlns:p14="http://schemas.microsoft.com/office/powerpoint/2010/main" val="382720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causes the UHI Effect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756" y="2204604"/>
            <a:ext cx="8761413" cy="34163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Increase in dark materials to trap heat and   				reradiate later</a:t>
            </a:r>
          </a:p>
          <a:p>
            <a:r>
              <a:rPr lang="en-US" sz="2400" dirty="0" smtClean="0"/>
              <a:t>Increase in thermally conductive materials </a:t>
            </a:r>
          </a:p>
          <a:p>
            <a:r>
              <a:rPr lang="en-US" sz="2400" dirty="0" smtClean="0"/>
              <a:t>Decrease in vegetation</a:t>
            </a:r>
          </a:p>
          <a:p>
            <a:r>
              <a:rPr lang="en-US" sz="2400" dirty="0" smtClean="0"/>
              <a:t>Decrease in surface water 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0849" y="3503364"/>
            <a:ext cx="6671151" cy="335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48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on clouds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9467" y="1882816"/>
            <a:ext cx="5053878" cy="485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22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UHI Effect on rain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9957" y="1765300"/>
            <a:ext cx="6772898" cy="50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3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687" y="0"/>
            <a:ext cx="104106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77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1039</TotalTime>
  <Words>250</Words>
  <Application>Microsoft Office PowerPoint</Application>
  <PresentationFormat>Widescreen</PresentationFormat>
  <Paragraphs>61</Paragraphs>
  <Slides>26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Cambria Math</vt:lpstr>
      <vt:lpstr>Century Gothic</vt:lpstr>
      <vt:lpstr>Wingdings</vt:lpstr>
      <vt:lpstr>Wingdings 3</vt:lpstr>
      <vt:lpstr>Ion Boardroom</vt:lpstr>
      <vt:lpstr>Urban Heat Island (UHI)</vt:lpstr>
      <vt:lpstr>PowerPoint Presentation</vt:lpstr>
      <vt:lpstr>Bubble of heat formed over a city</vt:lpstr>
      <vt:lpstr>What is the UHI Effect?</vt:lpstr>
      <vt:lpstr>What is the UHI Effect?</vt:lpstr>
      <vt:lpstr>What causes the UHI Effect </vt:lpstr>
      <vt:lpstr>Effects on clouds</vt:lpstr>
      <vt:lpstr>UHI Effect on rain </vt:lpstr>
      <vt:lpstr>PowerPoint Presentation</vt:lpstr>
      <vt:lpstr>PowerPoint Presentation</vt:lpstr>
      <vt:lpstr>PowerPoint Presentation</vt:lpstr>
      <vt:lpstr>High pressure systems lock in heat</vt:lpstr>
      <vt:lpstr>UHI Effect or Heat Wave </vt:lpstr>
      <vt:lpstr>Is UHI Effect a true problem?</vt:lpstr>
      <vt:lpstr>Is UHI Effect a true problem?</vt:lpstr>
      <vt:lpstr>Is UHI Effect a true problem?</vt:lpstr>
      <vt:lpstr>Is UHI Effect a true problem?</vt:lpstr>
      <vt:lpstr>PowerPoint Presentation</vt:lpstr>
      <vt:lpstr>PowerPoint Presentation</vt:lpstr>
      <vt:lpstr>Is UHI Effect a true problem?</vt:lpstr>
      <vt:lpstr>How can we mitigate the UHI Effect? </vt:lpstr>
      <vt:lpstr>Teaching through investigation</vt:lpstr>
      <vt:lpstr>Teaching through investigation</vt:lpstr>
      <vt:lpstr>Teaching through investigation</vt:lpstr>
      <vt:lpstr>Referances </vt:lpstr>
      <vt:lpstr>Questions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 Heat Island</dc:title>
  <dc:creator>Steve Goluska</dc:creator>
  <cp:lastModifiedBy>Steve Goluska</cp:lastModifiedBy>
  <cp:revision>37</cp:revision>
  <dcterms:created xsi:type="dcterms:W3CDTF">2018-06-11T18:20:20Z</dcterms:created>
  <dcterms:modified xsi:type="dcterms:W3CDTF">2018-06-22T14:32:42Z</dcterms:modified>
</cp:coreProperties>
</file>