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3"/>
  </p:notesMasterIdLst>
  <p:handoutMasterIdLst>
    <p:handoutMasterId r:id="rId34"/>
  </p:handoutMasterIdLst>
  <p:sldIdLst>
    <p:sldId id="260" r:id="rId2"/>
    <p:sldId id="266" r:id="rId3"/>
    <p:sldId id="268" r:id="rId4"/>
    <p:sldId id="269" r:id="rId5"/>
    <p:sldId id="330" r:id="rId6"/>
    <p:sldId id="272" r:id="rId7"/>
    <p:sldId id="271" r:id="rId8"/>
    <p:sldId id="274" r:id="rId9"/>
    <p:sldId id="280" r:id="rId10"/>
    <p:sldId id="331" r:id="rId11"/>
    <p:sldId id="326" r:id="rId12"/>
    <p:sldId id="329" r:id="rId13"/>
    <p:sldId id="281" r:id="rId14"/>
    <p:sldId id="328" r:id="rId15"/>
    <p:sldId id="327" r:id="rId16"/>
    <p:sldId id="314" r:id="rId17"/>
    <p:sldId id="332" r:id="rId18"/>
    <p:sldId id="286" r:id="rId19"/>
    <p:sldId id="287" r:id="rId20"/>
    <p:sldId id="319" r:id="rId21"/>
    <p:sldId id="270" r:id="rId22"/>
    <p:sldId id="321" r:id="rId23"/>
    <p:sldId id="322" r:id="rId24"/>
    <p:sldId id="324" r:id="rId25"/>
    <p:sldId id="323" r:id="rId26"/>
    <p:sldId id="317" r:id="rId27"/>
    <p:sldId id="316" r:id="rId28"/>
    <p:sldId id="303" r:id="rId29"/>
    <p:sldId id="300" r:id="rId30"/>
    <p:sldId id="320" r:id="rId31"/>
    <p:sldId id="313" r:id="rId32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Corporation" initials="" lastIdx="6" clrIdx="0"/>
  <p:cmAuthor id="1" name="Elisabeth Keating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7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302" y="-90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\data\test17\Bf%20for%2070Hz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\data\test17\Bf%20for%2070Hz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v>Br1</c:v>
          </c:tx>
          <c:xVal>
            <c:numRef>
              <c:f>'Hall sensor positions'!$F$5:$K$5</c:f>
              <c:numCache>
                <c:formatCode>General</c:formatCode>
                <c:ptCount val="6"/>
                <c:pt idx="0">
                  <c:v>17.791899999999988</c:v>
                </c:pt>
                <c:pt idx="1">
                  <c:v>20.331900000000108</c:v>
                </c:pt>
                <c:pt idx="2">
                  <c:v>22.871900000000096</c:v>
                </c:pt>
                <c:pt idx="3">
                  <c:v>25.411899999999999</c:v>
                </c:pt>
                <c:pt idx="4">
                  <c:v>27.951899999999988</c:v>
                </c:pt>
                <c:pt idx="5">
                  <c:v>30.491900000000001</c:v>
                </c:pt>
              </c:numCache>
            </c:numRef>
          </c:xVal>
          <c:yVal>
            <c:numRef>
              <c:f>'Measured field'!$C$39:$H$39</c:f>
              <c:numCache>
                <c:formatCode>General</c:formatCode>
                <c:ptCount val="6"/>
                <c:pt idx="0">
                  <c:v>25.311922226288331</c:v>
                </c:pt>
                <c:pt idx="1">
                  <c:v>27.41888106447983</c:v>
                </c:pt>
                <c:pt idx="2">
                  <c:v>34.264872828267002</c:v>
                </c:pt>
                <c:pt idx="3">
                  <c:v>39.624512772290032</c:v>
                </c:pt>
                <c:pt idx="4">
                  <c:v>47.926766253252019</c:v>
                </c:pt>
                <c:pt idx="5">
                  <c:v>56.229019734214489</c:v>
                </c:pt>
              </c:numCache>
            </c:numRef>
          </c:yVal>
        </c:ser>
        <c:ser>
          <c:idx val="1"/>
          <c:order val="1"/>
          <c:tx>
            <c:v>Br2</c:v>
          </c:tx>
          <c:xVal>
            <c:numRef>
              <c:f>'Hall sensor positions'!$F$5:$K$5</c:f>
              <c:numCache>
                <c:formatCode>General</c:formatCode>
                <c:ptCount val="6"/>
                <c:pt idx="0">
                  <c:v>17.791899999999988</c:v>
                </c:pt>
                <c:pt idx="1">
                  <c:v>20.331900000000108</c:v>
                </c:pt>
                <c:pt idx="2">
                  <c:v>22.871900000000096</c:v>
                </c:pt>
                <c:pt idx="3">
                  <c:v>25.411899999999999</c:v>
                </c:pt>
                <c:pt idx="4">
                  <c:v>27.951899999999988</c:v>
                </c:pt>
                <c:pt idx="5">
                  <c:v>30.491900000000001</c:v>
                </c:pt>
              </c:numCache>
            </c:numRef>
          </c:xVal>
          <c:yVal>
            <c:numRef>
              <c:f>'Measured field'!$C$40:$H$40</c:f>
              <c:numCache>
                <c:formatCode>General</c:formatCode>
                <c:ptCount val="6"/>
                <c:pt idx="0">
                  <c:v>25.416401374891176</c:v>
                </c:pt>
                <c:pt idx="1">
                  <c:v>27.532057034429869</c:v>
                </c:pt>
                <c:pt idx="2">
                  <c:v>34.406306762366242</c:v>
                </c:pt>
                <c:pt idx="3">
                  <c:v>39.788069507382744</c:v>
                </c:pt>
                <c:pt idx="4">
                  <c:v>48.124591913771553</c:v>
                </c:pt>
                <c:pt idx="5">
                  <c:v>56.461114320160412</c:v>
                </c:pt>
              </c:numCache>
            </c:numRef>
          </c:yVal>
        </c:ser>
        <c:ser>
          <c:idx val="2"/>
          <c:order val="2"/>
          <c:tx>
            <c:v>Br3</c:v>
          </c:tx>
          <c:xVal>
            <c:numRef>
              <c:f>'Hall sensor positions'!$F$5:$K$5</c:f>
              <c:numCache>
                <c:formatCode>General</c:formatCode>
                <c:ptCount val="6"/>
                <c:pt idx="0">
                  <c:v>17.791899999999988</c:v>
                </c:pt>
                <c:pt idx="1">
                  <c:v>20.331900000000108</c:v>
                </c:pt>
                <c:pt idx="2">
                  <c:v>22.871900000000096</c:v>
                </c:pt>
                <c:pt idx="3">
                  <c:v>25.411899999999999</c:v>
                </c:pt>
                <c:pt idx="4">
                  <c:v>27.951899999999988</c:v>
                </c:pt>
                <c:pt idx="5">
                  <c:v>30.491900000000001</c:v>
                </c:pt>
              </c:numCache>
            </c:numRef>
          </c:xVal>
          <c:yVal>
            <c:numRef>
              <c:f>'Measured field'!$C$41:$H$41</c:f>
              <c:numCache>
                <c:formatCode>General</c:formatCode>
                <c:ptCount val="6"/>
                <c:pt idx="0">
                  <c:v>25.278167424431999</c:v>
                </c:pt>
                <c:pt idx="1">
                  <c:v>27.382316520342012</c:v>
                </c:pt>
                <c:pt idx="2">
                  <c:v>34.219178788019512</c:v>
                </c:pt>
                <c:pt idx="3">
                  <c:v>39.571671365567774</c:v>
                </c:pt>
                <c:pt idx="4">
                  <c:v>47.862853347546036</c:v>
                </c:pt>
                <c:pt idx="5">
                  <c:v>56.154035329524312</c:v>
                </c:pt>
              </c:numCache>
            </c:numRef>
          </c:yVal>
        </c:ser>
        <c:ser>
          <c:idx val="3"/>
          <c:order val="3"/>
          <c:tx>
            <c:v>Bf1</c:v>
          </c:tx>
          <c:xVal>
            <c:numRef>
              <c:f>'Hall sensor positions'!$F$8:$J$8</c:f>
              <c:numCache>
                <c:formatCode>General</c:formatCode>
                <c:ptCount val="5"/>
                <c:pt idx="0">
                  <c:v>16.290759999999903</c:v>
                </c:pt>
                <c:pt idx="1">
                  <c:v>18.830760000000001</c:v>
                </c:pt>
                <c:pt idx="2">
                  <c:v>21.370760000000001</c:v>
                </c:pt>
                <c:pt idx="3">
                  <c:v>23.91076</c:v>
                </c:pt>
                <c:pt idx="4">
                  <c:v>26.450759999999907</c:v>
                </c:pt>
              </c:numCache>
            </c:numRef>
          </c:xVal>
          <c:yVal>
            <c:numRef>
              <c:f>('Measured field'!$P$26,'Measured field'!$R$26,'Measured field'!$T$26,'Measured field'!$V$26,'Measured field'!$X$26)</c:f>
              <c:numCache>
                <c:formatCode>General</c:formatCode>
                <c:ptCount val="5"/>
                <c:pt idx="0">
                  <c:v>162.26</c:v>
                </c:pt>
                <c:pt idx="1">
                  <c:v>241.70999999999998</c:v>
                </c:pt>
                <c:pt idx="2">
                  <c:v>234.94</c:v>
                </c:pt>
                <c:pt idx="3">
                  <c:v>271.8</c:v>
                </c:pt>
                <c:pt idx="4">
                  <c:v>178.59</c:v>
                </c:pt>
              </c:numCache>
            </c:numRef>
          </c:yVal>
        </c:ser>
        <c:ser>
          <c:idx val="4"/>
          <c:order val="4"/>
          <c:tx>
            <c:v>Bf2</c:v>
          </c:tx>
          <c:xVal>
            <c:numRef>
              <c:f>'Hall sensor positions'!$F$8:$J$8</c:f>
              <c:numCache>
                <c:formatCode>General</c:formatCode>
                <c:ptCount val="5"/>
                <c:pt idx="0">
                  <c:v>16.290759999999903</c:v>
                </c:pt>
                <c:pt idx="1">
                  <c:v>18.830760000000001</c:v>
                </c:pt>
                <c:pt idx="2">
                  <c:v>21.370760000000001</c:v>
                </c:pt>
                <c:pt idx="3">
                  <c:v>23.91076</c:v>
                </c:pt>
                <c:pt idx="4">
                  <c:v>26.450759999999907</c:v>
                </c:pt>
              </c:numCache>
            </c:numRef>
          </c:xVal>
          <c:yVal>
            <c:numRef>
              <c:f>('Measured field'!$P$27,'Measured field'!$R$27,'Measured field'!$T$27,'Measured field'!$V$27,'Measured field'!$X$27)</c:f>
              <c:numCache>
                <c:formatCode>General</c:formatCode>
                <c:ptCount val="5"/>
                <c:pt idx="0">
                  <c:v>158.97999999999999</c:v>
                </c:pt>
                <c:pt idx="1">
                  <c:v>238.76999999999998</c:v>
                </c:pt>
                <c:pt idx="2">
                  <c:v>231.87</c:v>
                </c:pt>
                <c:pt idx="3">
                  <c:v>268.89</c:v>
                </c:pt>
                <c:pt idx="4">
                  <c:v>175</c:v>
                </c:pt>
              </c:numCache>
            </c:numRef>
          </c:yVal>
        </c:ser>
        <c:ser>
          <c:idx val="5"/>
          <c:order val="5"/>
          <c:tx>
            <c:v>Bf3</c:v>
          </c:tx>
          <c:xVal>
            <c:numRef>
              <c:f>'Hall sensor positions'!$F$8:$J$8</c:f>
              <c:numCache>
                <c:formatCode>General</c:formatCode>
                <c:ptCount val="5"/>
                <c:pt idx="0">
                  <c:v>16.290759999999903</c:v>
                </c:pt>
                <c:pt idx="1">
                  <c:v>18.830760000000001</c:v>
                </c:pt>
                <c:pt idx="2">
                  <c:v>21.370760000000001</c:v>
                </c:pt>
                <c:pt idx="3">
                  <c:v>23.91076</c:v>
                </c:pt>
                <c:pt idx="4">
                  <c:v>26.450759999999907</c:v>
                </c:pt>
              </c:numCache>
            </c:numRef>
          </c:xVal>
          <c:yVal>
            <c:numRef>
              <c:f>('Measured field'!$P$28,'Measured field'!$R$28,'Measured field'!$T$28,'Measured field'!$V$28,'Measured field'!$X$28)</c:f>
              <c:numCache>
                <c:formatCode>General</c:formatCode>
                <c:ptCount val="5"/>
                <c:pt idx="0">
                  <c:v>157.13999999999999</c:v>
                </c:pt>
                <c:pt idx="1">
                  <c:v>237.87</c:v>
                </c:pt>
                <c:pt idx="2">
                  <c:v>229.76999999999998</c:v>
                </c:pt>
                <c:pt idx="3">
                  <c:v>267.24</c:v>
                </c:pt>
                <c:pt idx="4">
                  <c:v>172.69</c:v>
                </c:pt>
              </c:numCache>
            </c:numRef>
          </c:yVal>
        </c:ser>
        <c:axId val="44771968"/>
        <c:axId val="44782336"/>
      </c:scatterChart>
      <c:valAx>
        <c:axId val="44771968"/>
        <c:scaling>
          <c:orientation val="minMax"/>
          <c:min val="15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 (cm)</a:t>
                </a:r>
              </a:p>
            </c:rich>
          </c:tx>
          <c:layout/>
        </c:title>
        <c:numFmt formatCode="General" sourceLinked="1"/>
        <c:tickLblPos val="nextTo"/>
        <c:crossAx val="44782336"/>
        <c:crosses val="autoZero"/>
        <c:crossBetween val="midCat"/>
      </c:valAx>
      <c:valAx>
        <c:axId val="447823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B(Gauss)</a:t>
                </a:r>
              </a:p>
            </c:rich>
          </c:tx>
          <c:layout/>
        </c:title>
        <c:numFmt formatCode="General" sourceLinked="1"/>
        <c:tickLblPos val="nextTo"/>
        <c:crossAx val="44771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222222222222309"/>
          <c:y val="0.81867393332743343"/>
          <c:w val="0.7083333333333337"/>
          <c:h val="0.17905081635611633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v>Bf/Br1</c:v>
          </c:tx>
          <c:spPr>
            <a:ln>
              <a:solidFill>
                <a:srgbClr val="00B050"/>
              </a:solidFill>
            </a:ln>
          </c:spPr>
          <c:xVal>
            <c:numRef>
              <c:f>'Hall sensor positions'!$F$11:$J$11</c:f>
              <c:numCache>
                <c:formatCode>General</c:formatCode>
                <c:ptCount val="5"/>
                <c:pt idx="0">
                  <c:v>17.103560000000005</c:v>
                </c:pt>
                <c:pt idx="1">
                  <c:v>19.643560000000001</c:v>
                </c:pt>
                <c:pt idx="2">
                  <c:v>22.18356</c:v>
                </c:pt>
                <c:pt idx="3">
                  <c:v>24.72355999999991</c:v>
                </c:pt>
                <c:pt idx="4">
                  <c:v>27.263559999999895</c:v>
                </c:pt>
              </c:numCache>
            </c:numRef>
          </c:xVal>
          <c:yVal>
            <c:numRef>
              <c:f>'Measured field'!$K$39:$O$39</c:f>
              <c:numCache>
                <c:formatCode>General</c:formatCode>
                <c:ptCount val="5"/>
                <c:pt idx="0">
                  <c:v>6.4104179267539365</c:v>
                </c:pt>
                <c:pt idx="1">
                  <c:v>8.8154582031112767</c:v>
                </c:pt>
                <c:pt idx="2">
                  <c:v>6.8565846188164912</c:v>
                </c:pt>
                <c:pt idx="3">
                  <c:v>6.8593903365311153</c:v>
                </c:pt>
                <c:pt idx="4">
                  <c:v>3.726310242929892</c:v>
                </c:pt>
              </c:numCache>
            </c:numRef>
          </c:yVal>
        </c:ser>
        <c:ser>
          <c:idx val="1"/>
          <c:order val="1"/>
          <c:tx>
            <c:v>Bf/Br2</c:v>
          </c:tx>
          <c:xVal>
            <c:numRef>
              <c:f>'Hall sensor positions'!$F$11:$J$11</c:f>
              <c:numCache>
                <c:formatCode>General</c:formatCode>
                <c:ptCount val="5"/>
                <c:pt idx="0">
                  <c:v>17.103560000000005</c:v>
                </c:pt>
                <c:pt idx="1">
                  <c:v>19.643560000000001</c:v>
                </c:pt>
                <c:pt idx="2">
                  <c:v>22.18356</c:v>
                </c:pt>
                <c:pt idx="3">
                  <c:v>24.72355999999991</c:v>
                </c:pt>
                <c:pt idx="4">
                  <c:v>27.263559999999895</c:v>
                </c:pt>
              </c:numCache>
            </c:numRef>
          </c:xVal>
          <c:yVal>
            <c:numRef>
              <c:f>'Measured field'!$K$40:$O$40</c:f>
              <c:numCache>
                <c:formatCode>General</c:formatCode>
                <c:ptCount val="5"/>
                <c:pt idx="0">
                  <c:v>6.2550161077113016</c:v>
                </c:pt>
                <c:pt idx="1">
                  <c:v>8.6724359063113248</c:v>
                </c:pt>
                <c:pt idx="2">
                  <c:v>6.7391714432314194</c:v>
                </c:pt>
                <c:pt idx="3">
                  <c:v>6.7580559531823221</c:v>
                </c:pt>
                <c:pt idx="4">
                  <c:v>3.6363944719481598</c:v>
                </c:pt>
              </c:numCache>
            </c:numRef>
          </c:yVal>
        </c:ser>
        <c:ser>
          <c:idx val="2"/>
          <c:order val="2"/>
          <c:tx>
            <c:v>Bf/Br3</c:v>
          </c:tx>
          <c:spPr>
            <a:ln>
              <a:solidFill>
                <a:srgbClr val="FF0000"/>
              </a:solidFill>
            </a:ln>
          </c:spPr>
          <c:xVal>
            <c:numRef>
              <c:f>'Hall sensor positions'!$F$11:$J$11</c:f>
              <c:numCache>
                <c:formatCode>General</c:formatCode>
                <c:ptCount val="5"/>
                <c:pt idx="0">
                  <c:v>17.103560000000005</c:v>
                </c:pt>
                <c:pt idx="1">
                  <c:v>19.643560000000001</c:v>
                </c:pt>
                <c:pt idx="2">
                  <c:v>22.18356</c:v>
                </c:pt>
                <c:pt idx="3">
                  <c:v>24.72355999999991</c:v>
                </c:pt>
                <c:pt idx="4">
                  <c:v>27.263559999999895</c:v>
                </c:pt>
              </c:numCache>
            </c:numRef>
          </c:xVal>
          <c:yVal>
            <c:numRef>
              <c:f>'Measured field'!$K$41:$O$41</c:f>
              <c:numCache>
                <c:formatCode>General</c:formatCode>
                <c:ptCount val="5"/>
                <c:pt idx="0">
                  <c:v>6.2164316487642273</c:v>
                </c:pt>
                <c:pt idx="1">
                  <c:v>8.6869932944967623</c:v>
                </c:pt>
                <c:pt idx="2">
                  <c:v>6.714655586078675</c:v>
                </c:pt>
                <c:pt idx="3">
                  <c:v>6.7533159651308452</c:v>
                </c:pt>
                <c:pt idx="4">
                  <c:v>3.6080172392992935</c:v>
                </c:pt>
              </c:numCache>
            </c:numRef>
          </c:yVal>
        </c:ser>
        <c:axId val="44803968"/>
        <c:axId val="44826624"/>
      </c:scatterChart>
      <c:valAx>
        <c:axId val="44803968"/>
        <c:scaling>
          <c:orientation val="minMax"/>
          <c:min val="15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 (cm)</a:t>
                </a:r>
              </a:p>
            </c:rich>
          </c:tx>
          <c:layout/>
        </c:title>
        <c:numFmt formatCode="General" sourceLinked="1"/>
        <c:tickLblPos val="nextTo"/>
        <c:crossAx val="44826624"/>
        <c:crosses val="autoZero"/>
        <c:crossBetween val="midCat"/>
      </c:valAx>
      <c:valAx>
        <c:axId val="4482662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B(Gauss)</a:t>
                </a:r>
              </a:p>
            </c:rich>
          </c:tx>
          <c:layout/>
        </c:title>
        <c:numFmt formatCode="General" sourceLinked="1"/>
        <c:tickLblPos val="nextTo"/>
        <c:crossAx val="44803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283333333333412"/>
          <c:y val="0.85128871579510612"/>
          <c:w val="0.63827777777777783"/>
          <c:h val="0.14829874096299842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09" rIns="94220" bIns="47109" numCol="1" anchor="t" anchorCtr="0" compatLnSpc="1">
            <a:prstTxWarp prst="textNoShape">
              <a:avLst/>
            </a:prstTxWarp>
          </a:bodyPr>
          <a:lstStyle>
            <a:lvl1pPr defTabSz="942183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4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09" rIns="94220" bIns="47109" numCol="1" anchor="t" anchorCtr="0" compatLnSpc="1">
            <a:prstTxWarp prst="textNoShape">
              <a:avLst/>
            </a:prstTxWarp>
          </a:bodyPr>
          <a:lstStyle>
            <a:lvl1pPr algn="r" defTabSz="942183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8088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09" rIns="94220" bIns="47109" numCol="1" anchor="b" anchorCtr="0" compatLnSpc="1">
            <a:prstTxWarp prst="textNoShape">
              <a:avLst/>
            </a:prstTxWarp>
          </a:bodyPr>
          <a:lstStyle>
            <a:lvl1pPr defTabSz="942183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41" y="8918088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09" rIns="94220" bIns="47109" numCol="1" anchor="b" anchorCtr="0" compatLnSpc="1">
            <a:prstTxWarp prst="textNoShape">
              <a:avLst/>
            </a:prstTxWarp>
          </a:bodyPr>
          <a:lstStyle>
            <a:lvl1pPr algn="r" defTabSz="942183" eaLnBrk="1" hangingPunct="1">
              <a:defRPr sz="1200">
                <a:latin typeface="Verdana" pitchFamily="34" charset="0"/>
              </a:defRPr>
            </a:lvl1pPr>
          </a:lstStyle>
          <a:p>
            <a:fld id="{E1B4C9A9-6EA1-44DC-B58C-43B07F5A2D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09" rIns="94220" bIns="47109" numCol="1" anchor="t" anchorCtr="0" compatLnSpc="1">
            <a:prstTxWarp prst="textNoShape">
              <a:avLst/>
            </a:prstTxWarp>
          </a:bodyPr>
          <a:lstStyle>
            <a:lvl1pPr defTabSz="942183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4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09" rIns="94220" bIns="47109" numCol="1" anchor="t" anchorCtr="0" compatLnSpc="1">
            <a:prstTxWarp prst="textNoShape">
              <a:avLst/>
            </a:prstTxWarp>
          </a:bodyPr>
          <a:lstStyle>
            <a:lvl1pPr algn="r" defTabSz="942183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7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1" y="4459847"/>
            <a:ext cx="5681335" cy="42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09" rIns="94220" bIns="47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8088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09" rIns="94220" bIns="47109" numCol="1" anchor="b" anchorCtr="0" compatLnSpc="1">
            <a:prstTxWarp prst="textNoShape">
              <a:avLst/>
            </a:prstTxWarp>
          </a:bodyPr>
          <a:lstStyle>
            <a:lvl1pPr defTabSz="942183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41" y="8918088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09" rIns="94220" bIns="47109" numCol="1" anchor="b" anchorCtr="0" compatLnSpc="1">
            <a:prstTxWarp prst="textNoShape">
              <a:avLst/>
            </a:prstTxWarp>
          </a:bodyPr>
          <a:lstStyle>
            <a:lvl1pPr algn="r" defTabSz="942183" eaLnBrk="1" hangingPunct="1">
              <a:defRPr sz="1200">
                <a:latin typeface="Verdana" pitchFamily="34" charset="0"/>
              </a:defRPr>
            </a:lvl1pPr>
          </a:lstStyle>
          <a:p>
            <a:fld id="{758544FA-2355-4DF8-8D5E-BBFFA1CC41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44D3E-F53F-4BEE-9CB2-AD5F5E88389E}" type="slidenum">
              <a:rPr lang="en-US"/>
              <a:pPr/>
              <a:t>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Viscosity is calculated by measured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44FA-2355-4DF8-8D5E-BBFFA1CC41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also studied</a:t>
            </a:r>
            <a:r>
              <a:rPr lang="en-US" baseline="0" dirty="0" smtClean="0"/>
              <a:t> effect of turbulence by making the outer cylinder stationary. </a:t>
            </a:r>
            <a:r>
              <a:rPr lang="en-US" dirty="0" smtClean="0"/>
              <a:t>For </a:t>
            </a:r>
            <a:r>
              <a:rPr lang="el-GR" dirty="0" smtClean="0"/>
              <a:t>η</a:t>
            </a:r>
            <a:r>
              <a:rPr lang="en-US" dirty="0" smtClean="0"/>
              <a:t>≈∞, rise times at diff Rs are the same (put in the card)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44FA-2355-4DF8-8D5E-BBFFA1CC41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Suppose</a:t>
            </a:r>
            <a:r>
              <a:rPr lang="en-US" baseline="0" dirty="0" smtClean="0"/>
              <a:t> we spin the inner cylinder at a fixed speed, and spin down the outer cylinder to zero, </a:t>
            </a:r>
            <a:r>
              <a:rPr lang="el-GR" dirty="0" smtClean="0"/>
              <a:t>β</a:t>
            </a:r>
            <a:r>
              <a:rPr lang="en-US" dirty="0" smtClean="0"/>
              <a:t>-effect is suppressed by strong shear?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44FA-2355-4DF8-8D5E-BBFFA1CC41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44FA-2355-4DF8-8D5E-BBFFA1CC41B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AF9F-646C-4CBE-9042-2028563D5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2"/>
          <p:cNvSpPr>
            <a:spLocks noChangeArrowheads="1"/>
          </p:cNvSpPr>
          <p:nvPr userDrawn="1"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AutoShape 15"/>
          <p:cNvSpPr>
            <a:spLocks noChangeArrowheads="1"/>
          </p:cNvSpPr>
          <p:nvPr userDrawn="1"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 userDrawn="1"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C871-20C8-4D91-8198-FD20E225F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28CF-36B2-4000-BA03-BF3E355A0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513C-E212-4987-8FF7-F2C29ED37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3DF9-C50E-40E2-8657-80465C68D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75D9-3F71-49FA-8661-7190AC36D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04DE-0B85-4E23-A2F8-AFBE02B10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E3D5-55E4-4FC0-92E0-267ECF46A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BF07-3181-4E9C-8477-303A9B982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8F6B-F8B3-4498-8983-08AF8A2F0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0D7E-A037-45EC-8996-03F810046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8394-073F-4051-9347-5881E39B4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ynamo\CMSO%20meeting\StarDisk2d%20copy.avi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ynamo\APS\APS-DPP-2014\water_plumes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The New Mexico dynamo: </a:t>
            </a:r>
            <a:br>
              <a:rPr lang="en-US" sz="4000" b="1" dirty="0" smtClean="0"/>
            </a:br>
            <a:r>
              <a:rPr lang="en-US" sz="4000" b="1" dirty="0" smtClean="0"/>
              <a:t>the past, the present, and the future</a:t>
            </a:r>
            <a:endParaRPr lang="en-US" sz="4000" b="1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70104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Jiahe</a:t>
            </a:r>
            <a:r>
              <a:rPr lang="en-US" sz="2800" b="1" dirty="0" smtClean="0">
                <a:solidFill>
                  <a:schemeClr val="tx1"/>
                </a:solidFill>
              </a:rPr>
              <a:t> Si, </a:t>
            </a:r>
            <a:r>
              <a:rPr lang="en-US" sz="2800" b="1" dirty="0" err="1" smtClean="0">
                <a:solidFill>
                  <a:schemeClr val="tx1"/>
                </a:solidFill>
              </a:rPr>
              <a:t>Stirling</a:t>
            </a:r>
            <a:r>
              <a:rPr lang="en-US" sz="2800" b="1" dirty="0" smtClean="0">
                <a:solidFill>
                  <a:schemeClr val="tx1"/>
                </a:solidFill>
              </a:rPr>
              <a:t> Colgate, Art Colgate,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Richard </a:t>
            </a:r>
            <a:r>
              <a:rPr lang="en-US" sz="2800" b="1" dirty="0" err="1" smtClean="0">
                <a:solidFill>
                  <a:schemeClr val="tx1"/>
                </a:solidFill>
              </a:rPr>
              <a:t>Sonnenfeld</a:t>
            </a:r>
            <a:r>
              <a:rPr lang="en-US" sz="2800" b="1" dirty="0" smtClean="0">
                <a:solidFill>
                  <a:schemeClr val="tx1"/>
                </a:solidFill>
              </a:rPr>
              <a:t>, Joe </a:t>
            </a:r>
            <a:r>
              <a:rPr lang="en-US" sz="2800" b="1" dirty="0" err="1" smtClean="0">
                <a:solidFill>
                  <a:schemeClr val="tx1"/>
                </a:solidFill>
              </a:rPr>
              <a:t>Martinic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(New Mexico Institute of Mining &amp; Tech)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Mark </a:t>
            </a:r>
            <a:r>
              <a:rPr lang="en-US" sz="2800" b="1" dirty="0" err="1" smtClean="0">
                <a:solidFill>
                  <a:schemeClr val="tx1"/>
                </a:solidFill>
              </a:rPr>
              <a:t>Nornberg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(University of Wisconsin, Madison)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Hui</a:t>
            </a:r>
            <a:r>
              <a:rPr lang="en-US" sz="2800" b="1" dirty="0" smtClean="0">
                <a:solidFill>
                  <a:schemeClr val="tx1"/>
                </a:solidFill>
              </a:rPr>
              <a:t> Li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(Los Alamos National Lab)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755" y="1511804"/>
            <a:ext cx="4602489" cy="383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Experimental measurements for the non-dimensional torque have been extended to Re = 1.4x10</a:t>
            </a:r>
            <a:r>
              <a:rPr lang="en-US" sz="2800" b="1" baseline="30000" dirty="0" smtClean="0"/>
              <a:t>7 </a:t>
            </a:r>
            <a:r>
              <a:rPr lang="en-US" sz="2800" b="1" dirty="0" smtClean="0"/>
              <a:t>in turbulent TC flow with outer cylinder stationary(water)</a:t>
            </a:r>
            <a:endParaRPr lang="en-US" sz="2800" b="1" baseline="30000" dirty="0"/>
          </a:p>
        </p:txBody>
      </p:sp>
      <p:pic>
        <p:nvPicPr>
          <p:cNvPr id="15" name="Picture 14" descr="Torq_vs_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9200"/>
            <a:ext cx="4663095" cy="4085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57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When the outer cylinder is stationary, non-dimensional torque </a:t>
            </a:r>
            <a:endParaRPr lang="en-US" sz="2000" b="1" dirty="0"/>
          </a:p>
        </p:txBody>
      </p:sp>
      <p:graphicFrame>
        <p:nvGraphicFramePr>
          <p:cNvPr id="435202" name="Object 2"/>
          <p:cNvGraphicFramePr>
            <a:graphicFrameLocks noChangeAspect="1"/>
          </p:cNvGraphicFramePr>
          <p:nvPr/>
        </p:nvGraphicFramePr>
        <p:xfrm>
          <a:off x="4724400" y="5257800"/>
          <a:ext cx="2286000" cy="877122"/>
        </p:xfrm>
        <a:graphic>
          <a:graphicData uri="http://schemas.openxmlformats.org/presentationml/2006/ole">
            <p:oleObj spid="_x0000_s435202" name="Equation" r:id="rId5" imgW="1091880" imgH="419040" progId="Equation.3">
              <p:embed/>
            </p:oleObj>
          </a:graphicData>
        </a:graphic>
      </p:graphicFrame>
      <p:pic>
        <p:nvPicPr>
          <p:cNvPr id="17" name="Picture 16" descr="Torq_vs_Re_with_othe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8434" y="1219200"/>
            <a:ext cx="4655566" cy="4079307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2983192">
            <a:off x="2629462" y="1445116"/>
            <a:ext cx="621147" cy="1918470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Enhanced resistivity due to turbulence can be inferred by measuring </a:t>
            </a:r>
            <a:r>
              <a:rPr lang="el-GR" sz="3200" b="1" dirty="0" smtClean="0"/>
              <a:t>ω</a:t>
            </a:r>
            <a:r>
              <a:rPr lang="en-US" sz="3200" b="1" dirty="0" smtClean="0"/>
              <a:t>-gain.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7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Power dissipation rate per unit mass</a:t>
            </a:r>
            <a:endParaRPr lang="en-US" sz="20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1524000"/>
          <a:ext cx="2113936" cy="762000"/>
        </p:xfrm>
        <a:graphic>
          <a:graphicData uri="http://schemas.openxmlformats.org/presentationml/2006/ole">
            <p:oleObj spid="_x0000_s436226" name="Equation" r:id="rId3" imgW="109188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26093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size of the largest eddies is limited by the size of the apparatus, L. If we take</a:t>
            </a:r>
            <a:endParaRPr lang="en-US" sz="2000" b="1" dirty="0"/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1482725" y="3200400"/>
          <a:ext cx="1079500" cy="962025"/>
        </p:xfrm>
        <a:graphic>
          <a:graphicData uri="http://schemas.openxmlformats.org/presentationml/2006/ole">
            <p:oleObj spid="_x0000_s436227" name="Equation" r:id="rId4" imgW="469800" imgH="419040" progId="Equation.3">
              <p:embed/>
            </p:oleObj>
          </a:graphicData>
        </a:graphic>
      </p:graphicFrame>
      <p:cxnSp>
        <p:nvCxnSpPr>
          <p:cNvPr id="12" name="Straight Connector 11"/>
          <p:cNvCxnSpPr>
            <a:stCxn id="368642" idx="2"/>
          </p:cNvCxnSpPr>
          <p:nvPr/>
        </p:nvCxnSpPr>
        <p:spPr>
          <a:xfrm>
            <a:off x="4572000" y="11430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03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Now</a:t>
            </a:r>
            <a:endParaRPr lang="en-US" sz="2000" b="1" dirty="0"/>
          </a:p>
        </p:txBody>
      </p:sp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1066800" y="4191000"/>
          <a:ext cx="1400175" cy="698500"/>
        </p:xfrm>
        <a:graphic>
          <a:graphicData uri="http://schemas.openxmlformats.org/presentationml/2006/ole">
            <p:oleObj spid="_x0000_s436228" name="Equation" r:id="rId5" imgW="609480" imgH="304560" progId="Equation.3">
              <p:embed/>
            </p:oleObj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417513" y="5438775"/>
          <a:ext cx="3587750" cy="906463"/>
        </p:xfrm>
        <a:graphic>
          <a:graphicData uri="http://schemas.openxmlformats.org/presentationml/2006/ole">
            <p:oleObj spid="_x0000_s436229" name="Equation" r:id="rId6" imgW="1562040" imgH="393480" progId="Equation.3">
              <p:embed/>
            </p:oleObj>
          </a:graphicData>
        </a:graphic>
      </p:graphicFrame>
      <p:graphicFrame>
        <p:nvGraphicFramePr>
          <p:cNvPr id="421895" name="Object 7"/>
          <p:cNvGraphicFramePr>
            <a:graphicFrameLocks noChangeAspect="1"/>
          </p:cNvGraphicFramePr>
          <p:nvPr/>
        </p:nvGraphicFramePr>
        <p:xfrm>
          <a:off x="4433888" y="1143000"/>
          <a:ext cx="4344987" cy="993775"/>
        </p:xfrm>
        <a:graphic>
          <a:graphicData uri="http://schemas.openxmlformats.org/presentationml/2006/ole">
            <p:oleObj spid="_x0000_s436230" name="Equation" r:id="rId7" imgW="1892160" imgH="4316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48200" y="2133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When</a:t>
            </a:r>
            <a:endParaRPr lang="en-US" sz="2000" b="1" dirty="0"/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5138738" y="2667000"/>
          <a:ext cx="1341437" cy="407988"/>
        </p:xfrm>
        <a:graphic>
          <a:graphicData uri="http://schemas.openxmlformats.org/presentationml/2006/ole">
            <p:oleObj spid="_x0000_s436231" name="Equation" r:id="rId8" imgW="583920" imgH="177480" progId="Equation.3">
              <p:embed/>
            </p:oleObj>
          </a:graphicData>
        </a:graphic>
      </p:graphicFrame>
      <p:graphicFrame>
        <p:nvGraphicFramePr>
          <p:cNvPr id="421897" name="Object 9"/>
          <p:cNvGraphicFramePr>
            <a:graphicFrameLocks noChangeAspect="1"/>
          </p:cNvGraphicFramePr>
          <p:nvPr/>
        </p:nvGraphicFramePr>
        <p:xfrm>
          <a:off x="685800" y="5029200"/>
          <a:ext cx="2332037" cy="407988"/>
        </p:xfrm>
        <a:graphic>
          <a:graphicData uri="http://schemas.openxmlformats.org/presentationml/2006/ole">
            <p:oleObj spid="_x0000_s436232" name="Equation" r:id="rId9" imgW="1015920" imgH="177480" progId="Equation.3">
              <p:embed/>
            </p:oleObj>
          </a:graphicData>
        </a:graphic>
      </p:graphicFrame>
      <p:graphicFrame>
        <p:nvGraphicFramePr>
          <p:cNvPr id="421898" name="Object 10"/>
          <p:cNvGraphicFramePr>
            <a:graphicFrameLocks noChangeAspect="1"/>
          </p:cNvGraphicFramePr>
          <p:nvPr/>
        </p:nvGraphicFramePr>
        <p:xfrm>
          <a:off x="5181600" y="3200400"/>
          <a:ext cx="2798762" cy="468312"/>
        </p:xfrm>
        <a:graphic>
          <a:graphicData uri="http://schemas.openxmlformats.org/presentationml/2006/ole">
            <p:oleObj spid="_x0000_s436233" name="Equation" r:id="rId10" imgW="1218960" imgH="20304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8200" y="38100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At 48Hz (inner), 0Hz(outer) , Re=8x10</a:t>
            </a:r>
            <a:r>
              <a:rPr lang="en-US" sz="2000" b="1" baseline="30000" dirty="0" smtClean="0"/>
              <a:t>6</a:t>
            </a:r>
            <a:r>
              <a:rPr lang="en-US" sz="2000" b="1" dirty="0" smtClean="0"/>
              <a:t>, for water at 28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C, T=70N.m. This gives u~3.75m/s~8%Uin (L=15cm)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8200" y="52578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At 48Hz (inner), 0Hz(outer) , for sodium at 110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C, </a:t>
            </a:r>
            <a:r>
              <a:rPr lang="en-US" sz="2000" b="1" dirty="0" err="1" smtClean="0"/>
              <a:t>Rm</a:t>
            </a:r>
            <a:r>
              <a:rPr lang="en-US" sz="2000" b="1" dirty="0" smtClean="0"/>
              <a:t> = 86, </a:t>
            </a:r>
          </a:p>
          <a:p>
            <a:r>
              <a:rPr lang="en-US" sz="2000" b="1" dirty="0" smtClean="0">
                <a:sym typeface="Symbol"/>
              </a:rPr>
              <a:t>	</a:t>
            </a:r>
            <a:r>
              <a:rPr lang="en-US" sz="2000" b="1" baseline="-25000" dirty="0" smtClean="0">
                <a:sym typeface="Symbol"/>
              </a:rPr>
              <a:t>0</a:t>
            </a:r>
            <a:r>
              <a:rPr lang="el-GR" sz="2000" b="1" dirty="0" smtClean="0">
                <a:sym typeface="Symbol"/>
              </a:rPr>
              <a:t>β</a:t>
            </a:r>
            <a:r>
              <a:rPr lang="en-US" sz="2000" b="1" dirty="0" smtClean="0">
                <a:sym typeface="Symbol"/>
              </a:rPr>
              <a:t>=2x10</a:t>
            </a:r>
            <a:r>
              <a:rPr lang="en-US" sz="2000" b="1" baseline="30000" dirty="0" smtClean="0">
                <a:sym typeface="Symbol"/>
              </a:rPr>
              <a:t>-7</a:t>
            </a:r>
            <a:r>
              <a:rPr lang="en-US" sz="2000" b="1" dirty="0" smtClean="0">
                <a:sym typeface="Symbol"/>
              </a:rPr>
              <a:t>~2</a:t>
            </a:r>
            <a:r>
              <a:rPr lang="el-GR" sz="2000" b="1" dirty="0" smtClean="0">
                <a:sym typeface="Symbol"/>
              </a:rPr>
              <a:t>η</a:t>
            </a:r>
            <a:endParaRPr lang="en-US" sz="2000" b="1" dirty="0" smtClean="0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2590800" y="3657600"/>
            <a:ext cx="2057400" cy="8141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1"/>
          </p:cNvCxnSpPr>
          <p:nvPr/>
        </p:nvCxnSpPr>
        <p:spPr>
          <a:xfrm flipV="1">
            <a:off x="3962400" y="5765632"/>
            <a:ext cx="685800" cy="17796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Enhanced resistivity due to turbulence can also be inferred by measuring the rise time </a:t>
            </a:r>
            <a:r>
              <a:rPr lang="en-US" sz="2800" b="1" dirty="0" smtClean="0">
                <a:sym typeface="Symbol"/>
              </a:rPr>
              <a:t></a:t>
            </a:r>
            <a:r>
              <a:rPr lang="en-US" sz="2800" b="1" dirty="0" smtClean="0"/>
              <a:t> of magnetic field inside the flow when an external axial field is applied.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2573" y="3886200"/>
            <a:ext cx="2164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</a:t>
            </a:r>
            <a:r>
              <a:rPr lang="el-GR" dirty="0" smtClean="0"/>
              <a:t>η</a:t>
            </a:r>
            <a:r>
              <a:rPr lang="en-US" dirty="0" smtClean="0"/>
              <a:t>, shorter </a:t>
            </a:r>
            <a:r>
              <a:rPr lang="el-GR" dirty="0" smtClean="0"/>
              <a:t>τ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Smaller R, longer </a:t>
            </a:r>
            <a:r>
              <a:rPr lang="el-GR" dirty="0" smtClean="0"/>
              <a:t>τ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0173" y="1828800"/>
            <a:ext cx="2813643" cy="2042982"/>
            <a:chOff x="679622" y="469558"/>
            <a:chExt cx="2813643" cy="2042982"/>
          </a:xfrm>
        </p:grpSpPr>
        <p:sp>
          <p:nvSpPr>
            <p:cNvPr id="6" name="Oval 5"/>
            <p:cNvSpPr/>
            <p:nvPr/>
          </p:nvSpPr>
          <p:spPr>
            <a:xfrm>
              <a:off x="988540" y="568411"/>
              <a:ext cx="1865870" cy="18658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5870" y="593124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14400" y="494270"/>
              <a:ext cx="2018270" cy="20182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767914" y="902043"/>
              <a:ext cx="271848" cy="1112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52119" y="69197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03189" y="8526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9622" y="469558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396315" y="988541"/>
              <a:ext cx="1062681" cy="10626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3" idx="5"/>
            </p:cNvCxnSpPr>
            <p:nvPr/>
          </p:nvCxnSpPr>
          <p:spPr>
            <a:xfrm flipH="1">
              <a:off x="2137719" y="1895596"/>
              <a:ext cx="165651" cy="1061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21924" y="1544595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73892" y="852617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η</a:t>
              </a:r>
              <a:endParaRPr lang="en-US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1371600" y="2438400"/>
            <a:ext cx="864973" cy="8649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F:\work\data\test18\data2012_09_25RiseTime_No_Na\2012-09-25_09_34_55\09_34_55_49\rise_time_no_N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2584574" cy="3834568"/>
          </a:xfrm>
          <a:prstGeom prst="rect">
            <a:avLst/>
          </a:prstGeom>
          <a:noFill/>
        </p:spPr>
      </p:pic>
      <p:pic>
        <p:nvPicPr>
          <p:cNvPr id="21" name="Picture 7" descr="F:\work\data\test18\data2012_09_20RiseTimeAtDiffTemp\2012-09-20_13_07_13\10_24_09_49\rise_tim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219200"/>
            <a:ext cx="2542570" cy="3810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114800" y="4876800"/>
            <a:ext cx="1376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Na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34200" y="4876800"/>
            <a:ext cx="1049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Na</a:t>
            </a:r>
            <a:endParaRPr lang="en-US" dirty="0"/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562600"/>
            <a:ext cx="672244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28600" y="51054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infinitely long cylinder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5257800"/>
            <a:ext cx="369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However, rise(fall) time measurement shows no evident sign of enhanced resistivity (</a:t>
            </a:r>
            <a:r>
              <a:rPr lang="el-GR" sz="3200" b="1" dirty="0" smtClean="0"/>
              <a:t>β</a:t>
            </a:r>
            <a:r>
              <a:rPr lang="en-US" sz="3200" b="1" dirty="0" smtClean="0"/>
              <a:t>-effect)</a:t>
            </a:r>
            <a:endParaRPr lang="en-US" sz="3200" b="1" dirty="0"/>
          </a:p>
        </p:txBody>
      </p:sp>
      <p:pic>
        <p:nvPicPr>
          <p:cNvPr id="26" name="Content Placeholder 3" descr="Bz_penetr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" y="1143000"/>
            <a:ext cx="8451765" cy="2819400"/>
          </a:xfrm>
        </p:spPr>
      </p:pic>
      <p:pic>
        <p:nvPicPr>
          <p:cNvPr id="27" name="Picture 26" descr="Bz_penetration_f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962400"/>
            <a:ext cx="8458200" cy="282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0" y="228600"/>
            <a:ext cx="7313612" cy="7588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Also no gain slope reduction was seen</a:t>
            </a:r>
            <a:endParaRPr lang="en-US" sz="3200" b="1" dirty="0"/>
          </a:p>
        </p:txBody>
      </p:sp>
      <p:pic>
        <p:nvPicPr>
          <p:cNvPr id="6" name="Content Placeholder 5" descr="OmegaGain_vs_Rm_10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847619" cy="4390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aminar2turbulen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838200"/>
            <a:ext cx="3217292" cy="4344918"/>
          </a:xfrm>
          <a:prstGeom prst="rect">
            <a:avLst/>
          </a:prstGeom>
        </p:spPr>
      </p:pic>
      <p:pic>
        <p:nvPicPr>
          <p:cNvPr id="17" name="Picture 16" descr="laminar2turbulen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4250" y="838200"/>
            <a:ext cx="3169750" cy="4280714"/>
          </a:xfrm>
          <a:prstGeom prst="rect">
            <a:avLst/>
          </a:prstGeom>
        </p:spPr>
      </p:pic>
      <p:sp>
        <p:nvSpPr>
          <p:cNvPr id="2" name="Title 2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For current experimental setting, the dynamo gain is mainly determined by the mean velocity (angular momentum) profile.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1054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Near-stable case </a:t>
            </a:r>
            <a:r>
              <a:rPr lang="en-US" sz="2000" b="1" dirty="0" err="1" smtClean="0"/>
              <a:t>Rm</a:t>
            </a:r>
            <a:r>
              <a:rPr lang="en-US" sz="2000" b="1" dirty="0" smtClean="0"/>
              <a:t>=94, </a:t>
            </a:r>
            <a:r>
              <a:rPr lang="en-US" sz="2000" b="1" dirty="0" err="1" smtClean="0"/>
              <a:t>Gmax</a:t>
            </a:r>
            <a:r>
              <a:rPr lang="en-US" sz="2000" b="1" dirty="0" smtClean="0"/>
              <a:t>=8.8 (measured).</a:t>
            </a:r>
          </a:p>
          <a:p>
            <a:r>
              <a:rPr lang="en-US" sz="2000" b="1" dirty="0" smtClean="0"/>
              <a:t>If </a:t>
            </a:r>
            <a:r>
              <a:rPr lang="en-US" sz="2000" b="1" dirty="0" smtClean="0">
                <a:latin typeface="Symbol" pitchFamily="18" charset="2"/>
              </a:rPr>
              <a:t>W</a:t>
            </a:r>
            <a:r>
              <a:rPr lang="en-US" sz="2000" b="1" dirty="0" smtClean="0"/>
              <a:t>out</a:t>
            </a:r>
            <a:r>
              <a:rPr lang="en-US" sz="2000" b="1" dirty="0" smtClean="0">
                <a:sym typeface="Symbol"/>
              </a:rPr>
              <a:t></a:t>
            </a:r>
            <a:r>
              <a:rPr lang="en-US" sz="2000" b="1" dirty="0" smtClean="0"/>
              <a:t>0, Rm</a:t>
            </a:r>
            <a:r>
              <a:rPr lang="en-US" sz="2000" b="1" dirty="0" smtClean="0">
                <a:sym typeface="Symbol"/>
              </a:rPr>
              <a:t>122, </a:t>
            </a:r>
            <a:r>
              <a:rPr lang="en-US" sz="2000" b="1" dirty="0" err="1" smtClean="0">
                <a:sym typeface="Symbol"/>
              </a:rPr>
              <a:t>Gmax</a:t>
            </a:r>
            <a:r>
              <a:rPr lang="en-US" sz="2000" b="1" dirty="0" smtClean="0">
                <a:sym typeface="Symbol"/>
              </a:rPr>
              <a:t> 4.4</a:t>
            </a:r>
          </a:p>
          <a:p>
            <a:r>
              <a:rPr lang="en-US" sz="2000" b="1" dirty="0" err="1" smtClean="0"/>
              <a:t>Turblent</a:t>
            </a:r>
            <a:r>
              <a:rPr lang="en-US" sz="2000" b="1" dirty="0" smtClean="0"/>
              <a:t> case, </a:t>
            </a:r>
            <a:r>
              <a:rPr lang="en-US" sz="2000" b="1" dirty="0" err="1" smtClean="0"/>
              <a:t>Rm</a:t>
            </a:r>
            <a:r>
              <a:rPr lang="en-US" sz="2000" b="1" dirty="0" smtClean="0"/>
              <a:t>=86, </a:t>
            </a:r>
            <a:r>
              <a:rPr lang="en-US" sz="2000" b="1" dirty="0" err="1" smtClean="0"/>
              <a:t>Gmax</a:t>
            </a:r>
            <a:r>
              <a:rPr lang="en-US" sz="2000" b="1" dirty="0" smtClean="0"/>
              <a:t>=3.1 (measured). </a:t>
            </a:r>
          </a:p>
          <a:p>
            <a:r>
              <a:rPr lang="en-US" sz="2000" b="1" dirty="0" smtClean="0"/>
              <a:t>4.4/122*86</a:t>
            </a:r>
            <a:r>
              <a:rPr lang="en-US" sz="2000" b="1" dirty="0" smtClean="0">
                <a:sym typeface="Symbol"/>
              </a:rPr>
              <a:t></a:t>
            </a:r>
            <a:r>
              <a:rPr lang="en-US" sz="2000" b="1" dirty="0" smtClean="0"/>
              <a:t>3.1, quantitatively consistent!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5257800" y="2514600"/>
            <a:ext cx="9144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12192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L</a:t>
            </a:r>
            <a:endParaRPr lang="en-US" dirty="0"/>
          </a:p>
        </p:txBody>
      </p:sp>
      <p:cxnSp>
        <p:nvCxnSpPr>
          <p:cNvPr id="10" name="Straight Connector 9"/>
          <p:cNvCxnSpPr>
            <a:endCxn id="8" idx="2"/>
          </p:cNvCxnSpPr>
          <p:nvPr/>
        </p:nvCxnSpPr>
        <p:spPr>
          <a:xfrm flipV="1">
            <a:off x="4495800" y="1588532"/>
            <a:ext cx="1239054" cy="5450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2"/>
          </p:cNvCxnSpPr>
          <p:nvPr/>
        </p:nvCxnSpPr>
        <p:spPr>
          <a:xfrm flipH="1" flipV="1">
            <a:off x="5734854" y="1588532"/>
            <a:ext cx="1656546" cy="13832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5" descr="OmegaGain_vs_Rm_10A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4741154"/>
            <a:ext cx="2819400" cy="2116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755" y="1511804"/>
            <a:ext cx="4602489" cy="383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 plan for </a:t>
            </a:r>
            <a:r>
              <a:rPr lang="el-GR" sz="3200" b="1" dirty="0" smtClean="0"/>
              <a:t>α</a:t>
            </a:r>
            <a:r>
              <a:rPr lang="en-US" sz="3200" b="1" dirty="0" smtClean="0"/>
              <a:t>-phase</a:t>
            </a:r>
            <a:endParaRPr lang="en-US" sz="3200" b="1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" y="744294"/>
            <a:ext cx="8624888" cy="611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556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 plan for Data Acquisition (DAQ) upgrade</a:t>
            </a:r>
            <a:endParaRPr lang="en-US" sz="3200" b="1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9192"/>
            <a:ext cx="9144000" cy="513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19599" y="4495800"/>
            <a:ext cx="8572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5943600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Velocity probe</a:t>
            </a:r>
            <a:endParaRPr lang="en-US" b="1" dirty="0"/>
          </a:p>
        </p:txBody>
      </p:sp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4495800" y="4953000"/>
            <a:ext cx="1109643" cy="990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2667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917575" y="1219200"/>
            <a:ext cx="7540625" cy="51054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New Mexico </a:t>
            </a:r>
            <a:r>
              <a:rPr lang="en-US" sz="2800" b="1" dirty="0" smtClean="0">
                <a:latin typeface="+mn-lt"/>
                <a:ea typeface="+mn-ea"/>
                <a:cs typeface="+mn-cs"/>
              </a:rPr>
              <a:t>liquid sodium </a:t>
            </a:r>
            <a:r>
              <a:rPr lang="en-US" sz="2800" b="1" dirty="0" err="1" smtClean="0"/>
              <a:t>αω</a:t>
            </a:r>
            <a:r>
              <a:rPr lang="en-US" sz="2800" b="1" dirty="0" smtClean="0"/>
              <a:t>-d</a:t>
            </a:r>
            <a:r>
              <a:rPr lang="en-US" sz="2800" b="1" dirty="0" smtClean="0">
                <a:latin typeface="+mn-lt"/>
                <a:ea typeface="+mn-ea"/>
                <a:cs typeface="+mn-cs"/>
              </a:rPr>
              <a:t>ynamo experiment is based on a star-disk collision model.</a:t>
            </a:r>
            <a:endParaRPr lang="en-US" sz="2800" b="1" dirty="0"/>
          </a:p>
          <a:p>
            <a:r>
              <a:rPr lang="en-US" sz="2800" b="1" dirty="0" smtClean="0"/>
              <a:t>Apparatus for </a:t>
            </a:r>
            <a:r>
              <a:rPr lang="en-US" sz="2800" b="1" dirty="0" smtClean="0">
                <a:latin typeface="Symbol" pitchFamily="18" charset="2"/>
              </a:rPr>
              <a:t>w</a:t>
            </a:r>
            <a:r>
              <a:rPr lang="en-US" sz="2800" b="1" dirty="0" smtClean="0"/>
              <a:t>-phase has been set up with Re up to 1.4x10</a:t>
            </a:r>
            <a:r>
              <a:rPr lang="en-US" sz="2800" b="1" baseline="30000" dirty="0" smtClean="0"/>
              <a:t>7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Rm</a:t>
            </a:r>
            <a:r>
              <a:rPr lang="en-US" sz="2800" b="1" dirty="0" smtClean="0"/>
              <a:t> up to 94.</a:t>
            </a:r>
          </a:p>
          <a:p>
            <a:r>
              <a:rPr lang="en-US" sz="2800" b="1" dirty="0" smtClean="0"/>
              <a:t>X8 </a:t>
            </a:r>
            <a:r>
              <a:rPr lang="en-US" sz="2800" b="1" dirty="0" smtClean="0">
                <a:latin typeface="+mn-lt"/>
                <a:ea typeface="+mn-ea"/>
                <a:cs typeface="+mn-cs"/>
              </a:rPr>
              <a:t>ω</a:t>
            </a:r>
            <a:r>
              <a:rPr lang="en-US" sz="2800" b="1" dirty="0" smtClean="0"/>
              <a:t>–gain has been obtained in near-stable Taylor-</a:t>
            </a:r>
            <a:r>
              <a:rPr lang="en-US" sz="2800" b="1" dirty="0" err="1" smtClean="0"/>
              <a:t>Couette</a:t>
            </a:r>
            <a:r>
              <a:rPr lang="en-US" sz="2800" b="1" dirty="0" smtClean="0"/>
              <a:t> (TC) flows.</a:t>
            </a:r>
          </a:p>
          <a:p>
            <a:r>
              <a:rPr lang="en-US" sz="2800" b="1" dirty="0" smtClean="0"/>
              <a:t>Recently, ω–gain and </a:t>
            </a:r>
            <a:r>
              <a:rPr lang="el-GR" sz="2800" b="1" dirty="0" smtClean="0"/>
              <a:t>β</a:t>
            </a:r>
            <a:r>
              <a:rPr lang="en-US" sz="2800" b="1" dirty="0" smtClean="0"/>
              <a:t>-effect have been investigated in turbulent TC flows.</a:t>
            </a:r>
          </a:p>
          <a:p>
            <a:r>
              <a:rPr lang="en-US" sz="2800" b="1" dirty="0" smtClean="0"/>
              <a:t>The </a:t>
            </a:r>
            <a:r>
              <a:rPr lang="en-US" sz="2800" b="1" dirty="0" smtClean="0">
                <a:latin typeface="+mn-lt"/>
                <a:ea typeface="+mn-ea"/>
                <a:cs typeface="+mn-cs"/>
              </a:rPr>
              <a:t>α</a:t>
            </a:r>
            <a:r>
              <a:rPr lang="en-US" sz="2800" b="1" dirty="0" smtClean="0"/>
              <a:t>-phase is being planned, as well as DAQ system upgrade.</a:t>
            </a:r>
          </a:p>
          <a:p>
            <a:endParaRPr lang="en-US" sz="2800" b="1" dirty="0"/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914401"/>
            <a:ext cx="9144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/>
              <a:t>X8 </a:t>
            </a:r>
            <a:r>
              <a:rPr lang="en-US" sz="2400" b="1" dirty="0" smtClean="0">
                <a:latin typeface="Symbol" pitchFamily="18" charset="2"/>
              </a:rPr>
              <a:t>w</a:t>
            </a:r>
            <a:r>
              <a:rPr lang="en-US" sz="2400" b="1" dirty="0" smtClean="0"/>
              <a:t>-gain has been observed. This means a complete </a:t>
            </a:r>
            <a:r>
              <a:rPr lang="en-US" sz="2400" b="1" dirty="0" smtClean="0">
                <a:latin typeface="Symbol" pitchFamily="18" charset="2"/>
              </a:rPr>
              <a:t>aw</a:t>
            </a:r>
            <a:r>
              <a:rPr lang="en-US" sz="2400" b="1" dirty="0" smtClean="0"/>
              <a:t>-loop can be achieved by converting &gt;1/8 portion of </a:t>
            </a:r>
            <a:r>
              <a:rPr lang="en-US" sz="2400" b="1" dirty="0" err="1" smtClean="0"/>
              <a:t>toroidal</a:t>
            </a:r>
            <a:r>
              <a:rPr lang="en-US" sz="2400" b="1" dirty="0" smtClean="0"/>
              <a:t> flux to </a:t>
            </a:r>
            <a:r>
              <a:rPr lang="en-US" sz="2400" b="1" dirty="0" err="1" smtClean="0"/>
              <a:t>poloidal</a:t>
            </a:r>
            <a:r>
              <a:rPr lang="en-US" sz="2400" b="1" dirty="0" smtClean="0"/>
              <a:t> direction.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/>
              <a:t>Design of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/>
              <a:t>-phrase is underway, NM dynamo provides best chance to demonstrate full alpha-omega loop.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/>
              <a:t>NM dynamo allows varying the level of turbulence in the fluid to further explore the role of turbulence in dynamos.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/>
              <a:t>The fluid Re up to 10</a:t>
            </a:r>
            <a:r>
              <a:rPr lang="en-US" sz="2400" b="1" baseline="30000" dirty="0" smtClean="0"/>
              <a:t>7</a:t>
            </a:r>
            <a:r>
              <a:rPr lang="en-US" sz="2400" b="1" dirty="0" smtClean="0"/>
              <a:t> provides access to a new regime in pure hydrodynamics.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gratefully acknowledge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funding over the years by NSF, LANL via a cooperative arrangement with NM-Tech, and the IGPP program at LANL.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facilities of NM-Tech, machine shop, administration, EMRTC, CMSO, and many others have made this development possible.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U-</a:t>
            </a:r>
            <a:r>
              <a:rPr lang="en-US" sz="2400" dirty="0" err="1" smtClean="0"/>
              <a:t>Wisc</a:t>
            </a:r>
            <a:r>
              <a:rPr lang="en-US" sz="2400" dirty="0" smtClean="0"/>
              <a:t> dynamo group for sharing their knowledge, experience, and donating their equipment.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National Instruments graciously lent us DAQ hardware and provided consultation for free.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Many undergraduate students have participated in this project.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LANL/LDRD program and the </a:t>
            </a:r>
            <a:r>
              <a:rPr lang="en-US" sz="2400" dirty="0" err="1" smtClean="0"/>
              <a:t>DoE</a:t>
            </a:r>
            <a:r>
              <a:rPr lang="en-US" sz="2400" dirty="0" smtClean="0"/>
              <a:t>/OFES via Center for Magnetic Self-Organization.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support from Colgate family.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0" y="0"/>
            <a:ext cx="7997825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In highly turbulent state, angular momentum profile tends to be flat in the bulk</a:t>
            </a:r>
            <a:endParaRPr lang="en-US" sz="3200" b="1" dirty="0"/>
          </a:p>
        </p:txBody>
      </p:sp>
      <p:pic>
        <p:nvPicPr>
          <p:cNvPr id="6" name="Content Placeholder 3" descr="figure_Bur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439" y="1295400"/>
            <a:ext cx="8902161" cy="40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</a:t>
            </a:r>
            <a:r>
              <a:rPr lang="en-US" b="1" dirty="0" err="1"/>
              <a:t>M.J.Burin</a:t>
            </a:r>
            <a:r>
              <a:rPr lang="en-US" b="1" dirty="0"/>
              <a:t>, </a:t>
            </a:r>
            <a:r>
              <a:rPr lang="en-US" b="1" dirty="0" err="1"/>
              <a:t>E.Schartman</a:t>
            </a:r>
            <a:r>
              <a:rPr lang="en-US" b="1" dirty="0"/>
              <a:t>, </a:t>
            </a:r>
            <a:r>
              <a:rPr lang="en-US" b="1" dirty="0" err="1"/>
              <a:t>H.Ji</a:t>
            </a:r>
            <a:r>
              <a:rPr lang="en-US" b="1" dirty="0"/>
              <a:t>, Exp Fluids </a:t>
            </a:r>
            <a:r>
              <a:rPr lang="en-US" b="1" dirty="0" smtClean="0"/>
              <a:t>2010</a:t>
            </a:r>
          </a:p>
          <a:p>
            <a:r>
              <a:rPr lang="en-US" b="1" dirty="0" smtClean="0"/>
              <a:t>There are also simulations, e.g. </a:t>
            </a:r>
            <a:r>
              <a:rPr lang="en-US" b="1" dirty="0" err="1" smtClean="0"/>
              <a:t>H.J.Brauckmann</a:t>
            </a:r>
            <a:r>
              <a:rPr lang="en-US" b="1" dirty="0" smtClean="0"/>
              <a:t> and </a:t>
            </a:r>
            <a:r>
              <a:rPr lang="en-US" b="1" dirty="0" err="1" smtClean="0"/>
              <a:t>B.Echhardt</a:t>
            </a:r>
            <a:r>
              <a:rPr lang="en-US" b="1" dirty="0" smtClean="0"/>
              <a:t>, J. Fluid Mech. (2013)</a:t>
            </a:r>
            <a:endParaRPr lang="en-US" b="1" dirty="0"/>
          </a:p>
          <a:p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2133600"/>
            <a:ext cx="2895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 </a:t>
            </a:r>
            <a:r>
              <a:rPr lang="el-GR" sz="3200" b="1" dirty="0" smtClean="0"/>
              <a:t>ω</a:t>
            </a:r>
            <a:r>
              <a:rPr lang="en-US" sz="3200" b="1" dirty="0" smtClean="0"/>
              <a:t>-gains were also measured by spinning down the outer cylinder to make the flow unstable </a:t>
            </a:r>
            <a:endParaRPr lang="en-US" sz="3200" b="1" dirty="0"/>
          </a:p>
        </p:txBody>
      </p:sp>
      <p:pic>
        <p:nvPicPr>
          <p:cNvPr id="7" name="Picture 6" descr="OmegaGain_75A_2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576329"/>
            <a:ext cx="9144000" cy="40028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2743200"/>
            <a:ext cx="228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57400" y="2667000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29718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Direct velocity field measurement will improve our understanding of processes inside the apparatus  </a:t>
            </a:r>
            <a:endParaRPr lang="en-US" sz="3200" b="1" dirty="0"/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51244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4953000"/>
            <a:ext cx="3273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Rahbarnia</a:t>
            </a:r>
            <a:r>
              <a:rPr lang="en-US" b="1" dirty="0" smtClean="0"/>
              <a:t> et al, </a:t>
            </a:r>
            <a:r>
              <a:rPr lang="en-US" b="1" dirty="0" err="1" smtClean="0"/>
              <a:t>ApJ</a:t>
            </a:r>
            <a:r>
              <a:rPr lang="en-US" b="1" dirty="0" smtClean="0"/>
              <a:t> 2012</a:t>
            </a:r>
          </a:p>
          <a:p>
            <a:r>
              <a:rPr lang="en-US" b="1" dirty="0" smtClean="0"/>
              <a:t>U-Wisconsin Dynamo group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371600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Rm</a:t>
            </a:r>
            <a:r>
              <a:rPr lang="en-US" sz="2000" b="1" dirty="0" smtClean="0"/>
              <a:t>&gt;&gt;1</a:t>
            </a:r>
            <a:endParaRPr lang="en-US" sz="20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72200" y="1752600"/>
          <a:ext cx="1524000" cy="508000"/>
        </p:xfrm>
        <a:graphic>
          <a:graphicData uri="http://schemas.openxmlformats.org/presentationml/2006/ole">
            <p:oleObj spid="_x0000_s433154" name="Equation" r:id="rId4" imgW="647640" imgH="215640" progId="Equation.3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5943600" y="3048000"/>
          <a:ext cx="358775" cy="477837"/>
        </p:xfrm>
        <a:graphic>
          <a:graphicData uri="http://schemas.openxmlformats.org/presentationml/2006/ole">
            <p:oleObj spid="_x0000_s433155" name="Equation" r:id="rId5" imgW="152280" imgH="203040" progId="Equation.3">
              <p:embed/>
            </p:oleObj>
          </a:graphicData>
        </a:graphic>
      </p:graphicFrame>
      <p:graphicFrame>
        <p:nvGraphicFramePr>
          <p:cNvPr id="424966" name="Object 6"/>
          <p:cNvGraphicFramePr>
            <a:graphicFrameLocks noChangeAspect="1"/>
          </p:cNvGraphicFramePr>
          <p:nvPr/>
        </p:nvGraphicFramePr>
        <p:xfrm>
          <a:off x="5562600" y="2514600"/>
          <a:ext cx="387350" cy="508000"/>
        </p:xfrm>
        <a:graphic>
          <a:graphicData uri="http://schemas.openxmlformats.org/presentationml/2006/ole">
            <p:oleObj spid="_x0000_s433156" name="Equation" r:id="rId6" imgW="164880" imgH="215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3600" y="259080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can be inferred from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31242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and</a:t>
            </a:r>
            <a:endParaRPr lang="en-US" sz="2000" b="1" dirty="0"/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7010400" y="3048000"/>
          <a:ext cx="358775" cy="477837"/>
        </p:xfrm>
        <a:graphic>
          <a:graphicData uri="http://schemas.openxmlformats.org/presentationml/2006/ole">
            <p:oleObj spid="_x0000_s433157" name="Equation" r:id="rId7" imgW="152280" imgH="203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62600" y="3886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same method is also used by dynamo group in Leon, France (</a:t>
            </a:r>
            <a:r>
              <a:rPr lang="en-US" b="1" dirty="0" err="1" smtClean="0"/>
              <a:t>Miralles</a:t>
            </a:r>
            <a:r>
              <a:rPr lang="en-US" b="1" dirty="0" smtClean="0"/>
              <a:t>, et al, PHYSICAL REVIEW E, 2014).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New DAQ will use National Instruments modules, data will be transmitted via </a:t>
            </a:r>
            <a:r>
              <a:rPr lang="en-US" sz="3200" b="1" dirty="0" err="1" smtClean="0"/>
              <a:t>WiFi</a:t>
            </a:r>
            <a:r>
              <a:rPr lang="en-US" sz="3200" b="1" dirty="0" smtClean="0"/>
              <a:t> from rotating frame</a:t>
            </a:r>
            <a:endParaRPr lang="en-US" sz="3200" b="1" dirty="0"/>
          </a:p>
        </p:txBody>
      </p:sp>
      <p:pic>
        <p:nvPicPr>
          <p:cNvPr id="397313" name="Picture 1" descr="C:\Users\Jiahe\AppData\Roaming\Tencent\Users\289654147\QQ\WinTemp\RichOle\U7LC}PPR~Q@W5Y5W6JCXM4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371601"/>
            <a:ext cx="2431112" cy="16763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16002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371600"/>
            <a:ext cx="138949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16002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pic>
        <p:nvPicPr>
          <p:cNvPr id="397315" name="Picture 3" descr="C:\Users\Jiahe\AppData\Roaming\Tencent\Users\289654147\QQ\WinTemp\RichOle\XL8UBMTI~~KWXDFCQ[B1N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81200"/>
            <a:ext cx="505866" cy="457200"/>
          </a:xfrm>
          <a:prstGeom prst="rect">
            <a:avLst/>
          </a:prstGeom>
          <a:noFill/>
        </p:spPr>
      </p:pic>
      <p:pic>
        <p:nvPicPr>
          <p:cNvPr id="3973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00200"/>
            <a:ext cx="184727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867400" y="16002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29718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 single-board computer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76600" y="29718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 module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25908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adapter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648866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Labview</a:t>
            </a:r>
            <a:r>
              <a:rPr lang="en-US" dirty="0" smtClean="0"/>
              <a:t> DAQ software</a:t>
            </a:r>
            <a:endParaRPr lang="en-US" dirty="0"/>
          </a:p>
        </p:txBody>
      </p:sp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352800"/>
            <a:ext cx="5867400" cy="314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066800" y="4114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28956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supplies, amps, 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1625"/>
            <a:ext cx="7769225" cy="1143000"/>
          </a:xfrm>
        </p:spPr>
        <p:txBody>
          <a:bodyPr/>
          <a:lstStyle/>
          <a:p>
            <a:r>
              <a:rPr lang="en-US" sz="2800" dirty="0" smtClean="0"/>
              <a:t>Car batteries (6 to 48V) are used to drive magnetic coil currents</a:t>
            </a:r>
            <a:endParaRPr lang="en-US" sz="28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5812" y="4359275"/>
            <a:ext cx="9779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Control </a:t>
            </a:r>
          </a:p>
          <a:p>
            <a:pPr algn="ctr"/>
            <a:r>
              <a:rPr lang="en-US"/>
              <a:t>timer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0812" y="4511675"/>
            <a:ext cx="40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341312" y="4257675"/>
            <a:ext cx="0" cy="25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01612" y="46132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04812" y="46132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42912" y="4689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42912" y="4803775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52412" y="4689475"/>
            <a:ext cx="0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52412" y="48799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11237" y="4116388"/>
            <a:ext cx="527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0-10s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119312" y="4371975"/>
            <a:ext cx="1003300" cy="88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Relay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1763712" y="4689475"/>
            <a:ext cx="368300" cy="292100"/>
          </a:xfrm>
          <a:prstGeom prst="rightArrow">
            <a:avLst>
              <a:gd name="adj1" fmla="val 50000"/>
              <a:gd name="adj2" fmla="val 315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90512" y="5921375"/>
            <a:ext cx="863600" cy="762000"/>
            <a:chOff x="408" y="3064"/>
            <a:chExt cx="544" cy="480"/>
          </a:xfrm>
        </p:grpSpPr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408" y="3064"/>
              <a:ext cx="544" cy="480"/>
              <a:chOff x="408" y="3064"/>
              <a:chExt cx="544" cy="480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08" y="3120"/>
                <a:ext cx="544" cy="4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488" y="3064"/>
                <a:ext cx="80" cy="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792" y="3064"/>
                <a:ext cx="80" cy="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422" y="3074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+</a:t>
              </a: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742" y="307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1293812" y="5921375"/>
            <a:ext cx="863600" cy="762000"/>
            <a:chOff x="408" y="3064"/>
            <a:chExt cx="544" cy="480"/>
          </a:xfrm>
        </p:grpSpPr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408" y="3064"/>
              <a:ext cx="544" cy="480"/>
              <a:chOff x="408" y="3064"/>
              <a:chExt cx="544" cy="480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408" y="3120"/>
                <a:ext cx="544" cy="4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88" y="3064"/>
                <a:ext cx="80" cy="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792" y="3064"/>
                <a:ext cx="80" cy="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422" y="3074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+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742" y="307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</p:grp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2297112" y="5921375"/>
            <a:ext cx="863600" cy="762000"/>
            <a:chOff x="408" y="3064"/>
            <a:chExt cx="544" cy="480"/>
          </a:xfrm>
        </p:grpSpPr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408" y="3064"/>
              <a:ext cx="544" cy="480"/>
              <a:chOff x="408" y="3064"/>
              <a:chExt cx="544" cy="480"/>
            </a:xfrm>
          </p:grpSpPr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408" y="3120"/>
                <a:ext cx="544" cy="4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488" y="3064"/>
                <a:ext cx="80" cy="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92" y="3064"/>
                <a:ext cx="80" cy="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422" y="3074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+</a:t>
              </a: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742" y="307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</p:grpSp>
      <p:sp>
        <p:nvSpPr>
          <p:cNvPr id="36" name="Freeform 37"/>
          <p:cNvSpPr>
            <a:spLocks/>
          </p:cNvSpPr>
          <p:nvPr/>
        </p:nvSpPr>
        <p:spPr bwMode="auto">
          <a:xfrm>
            <a:off x="950912" y="5691188"/>
            <a:ext cx="558800" cy="230187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80" y="17"/>
              </a:cxn>
              <a:cxn ang="0">
                <a:pos x="240" y="49"/>
              </a:cxn>
              <a:cxn ang="0">
                <a:pos x="352" y="169"/>
              </a:cxn>
            </a:cxnLst>
            <a:rect l="0" t="0" r="r" b="b"/>
            <a:pathLst>
              <a:path w="352" h="169">
                <a:moveTo>
                  <a:pt x="0" y="153"/>
                </a:moveTo>
                <a:cubicBezTo>
                  <a:pt x="20" y="93"/>
                  <a:pt x="40" y="34"/>
                  <a:pt x="80" y="17"/>
                </a:cubicBezTo>
                <a:cubicBezTo>
                  <a:pt x="120" y="0"/>
                  <a:pt x="195" y="24"/>
                  <a:pt x="240" y="49"/>
                </a:cubicBezTo>
                <a:cubicBezTo>
                  <a:pt x="285" y="74"/>
                  <a:pt x="352" y="141"/>
                  <a:pt x="352" y="1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1966912" y="5729288"/>
            <a:ext cx="520700" cy="1920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96" y="17"/>
              </a:cxn>
              <a:cxn ang="0">
                <a:pos x="264" y="17"/>
              </a:cxn>
              <a:cxn ang="0">
                <a:pos x="328" y="121"/>
              </a:cxn>
            </a:cxnLst>
            <a:rect l="0" t="0" r="r" b="b"/>
            <a:pathLst>
              <a:path w="328" h="121">
                <a:moveTo>
                  <a:pt x="0" y="121"/>
                </a:moveTo>
                <a:cubicBezTo>
                  <a:pt x="26" y="77"/>
                  <a:pt x="52" y="34"/>
                  <a:pt x="96" y="17"/>
                </a:cubicBezTo>
                <a:cubicBezTo>
                  <a:pt x="140" y="0"/>
                  <a:pt x="225" y="0"/>
                  <a:pt x="264" y="17"/>
                </a:cubicBezTo>
                <a:cubicBezTo>
                  <a:pt x="303" y="34"/>
                  <a:pt x="317" y="104"/>
                  <a:pt x="328" y="1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" name="Picture 39" descr="coil circ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368675" cy="2527300"/>
          </a:xfrm>
          <a:prstGeom prst="rect">
            <a:avLst/>
          </a:prstGeom>
          <a:noFill/>
        </p:spPr>
      </p:pic>
      <p:pic>
        <p:nvPicPr>
          <p:cNvPr id="39" name="Picture 40" descr="car bat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2913062" cy="2184400"/>
          </a:xfrm>
          <a:prstGeom prst="rect">
            <a:avLst/>
          </a:prstGeom>
          <a:noFill/>
        </p:spPr>
      </p:pic>
      <p:sp>
        <p:nvSpPr>
          <p:cNvPr id="40" name="Line 42"/>
          <p:cNvSpPr>
            <a:spLocks noChangeShapeType="1"/>
          </p:cNvSpPr>
          <p:nvPr/>
        </p:nvSpPr>
        <p:spPr bwMode="auto">
          <a:xfrm flipH="1">
            <a:off x="1600200" y="2514600"/>
            <a:ext cx="990600" cy="1752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2133600" y="2590800"/>
            <a:ext cx="457200" cy="1752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AutoShape 48"/>
          <p:cNvSpPr>
            <a:spLocks noChangeArrowheads="1"/>
          </p:cNvSpPr>
          <p:nvPr/>
        </p:nvSpPr>
        <p:spPr bwMode="auto">
          <a:xfrm rot="16200000">
            <a:off x="4040187" y="4368800"/>
            <a:ext cx="2197100" cy="457200"/>
          </a:xfrm>
          <a:prstGeom prst="can">
            <a:avLst>
              <a:gd name="adj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50"/>
          <p:cNvSpPr>
            <a:spLocks/>
          </p:cNvSpPr>
          <p:nvPr/>
        </p:nvSpPr>
        <p:spPr bwMode="auto">
          <a:xfrm>
            <a:off x="3138487" y="4540250"/>
            <a:ext cx="1304153" cy="11783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" y="23"/>
              </a:cxn>
              <a:cxn ang="0">
                <a:pos x="131" y="108"/>
              </a:cxn>
              <a:cxn ang="0">
                <a:pos x="154" y="223"/>
              </a:cxn>
              <a:cxn ang="0">
                <a:pos x="200" y="284"/>
              </a:cxn>
              <a:cxn ang="0">
                <a:pos x="223" y="354"/>
              </a:cxn>
              <a:cxn ang="0">
                <a:pos x="239" y="484"/>
              </a:cxn>
              <a:cxn ang="0">
                <a:pos x="300" y="530"/>
              </a:cxn>
              <a:cxn ang="0">
                <a:pos x="392" y="622"/>
              </a:cxn>
              <a:cxn ang="0">
                <a:pos x="492" y="676"/>
              </a:cxn>
              <a:cxn ang="0">
                <a:pos x="530" y="699"/>
              </a:cxn>
              <a:cxn ang="0">
                <a:pos x="576" y="730"/>
              </a:cxn>
              <a:cxn ang="0">
                <a:pos x="761" y="753"/>
              </a:cxn>
              <a:cxn ang="0">
                <a:pos x="876" y="761"/>
              </a:cxn>
              <a:cxn ang="0">
                <a:pos x="861" y="707"/>
              </a:cxn>
            </a:cxnLst>
            <a:rect l="0" t="0" r="r" b="b"/>
            <a:pathLst>
              <a:path w="876" h="768">
                <a:moveTo>
                  <a:pt x="0" y="0"/>
                </a:moveTo>
                <a:cubicBezTo>
                  <a:pt x="26" y="7"/>
                  <a:pt x="51" y="15"/>
                  <a:pt x="77" y="23"/>
                </a:cubicBezTo>
                <a:cubicBezTo>
                  <a:pt x="111" y="47"/>
                  <a:pt x="118" y="70"/>
                  <a:pt x="131" y="108"/>
                </a:cubicBezTo>
                <a:cubicBezTo>
                  <a:pt x="136" y="143"/>
                  <a:pt x="137" y="190"/>
                  <a:pt x="154" y="223"/>
                </a:cubicBezTo>
                <a:cubicBezTo>
                  <a:pt x="166" y="247"/>
                  <a:pt x="189" y="259"/>
                  <a:pt x="200" y="284"/>
                </a:cubicBezTo>
                <a:cubicBezTo>
                  <a:pt x="206" y="298"/>
                  <a:pt x="217" y="335"/>
                  <a:pt x="223" y="354"/>
                </a:cubicBezTo>
                <a:cubicBezTo>
                  <a:pt x="226" y="398"/>
                  <a:pt x="217" y="446"/>
                  <a:pt x="239" y="484"/>
                </a:cubicBezTo>
                <a:cubicBezTo>
                  <a:pt x="252" y="506"/>
                  <a:pt x="300" y="530"/>
                  <a:pt x="300" y="530"/>
                </a:cubicBezTo>
                <a:cubicBezTo>
                  <a:pt x="314" y="571"/>
                  <a:pt x="350" y="609"/>
                  <a:pt x="392" y="622"/>
                </a:cubicBezTo>
                <a:cubicBezTo>
                  <a:pt x="430" y="649"/>
                  <a:pt x="447" y="658"/>
                  <a:pt x="492" y="676"/>
                </a:cubicBezTo>
                <a:cubicBezTo>
                  <a:pt x="526" y="712"/>
                  <a:pt x="486" y="675"/>
                  <a:pt x="530" y="699"/>
                </a:cubicBezTo>
                <a:cubicBezTo>
                  <a:pt x="546" y="708"/>
                  <a:pt x="561" y="720"/>
                  <a:pt x="576" y="730"/>
                </a:cubicBezTo>
                <a:cubicBezTo>
                  <a:pt x="619" y="759"/>
                  <a:pt x="709" y="747"/>
                  <a:pt x="761" y="753"/>
                </a:cubicBezTo>
                <a:cubicBezTo>
                  <a:pt x="803" y="767"/>
                  <a:pt x="833" y="768"/>
                  <a:pt x="876" y="761"/>
                </a:cubicBezTo>
                <a:cubicBezTo>
                  <a:pt x="867" y="717"/>
                  <a:pt x="874" y="734"/>
                  <a:pt x="861" y="70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Freeform 51"/>
          <p:cNvSpPr>
            <a:spLocks/>
          </p:cNvSpPr>
          <p:nvPr/>
        </p:nvSpPr>
        <p:spPr bwMode="auto">
          <a:xfrm>
            <a:off x="392112" y="5199063"/>
            <a:ext cx="2820988" cy="755650"/>
          </a:xfrm>
          <a:custGeom>
            <a:avLst/>
            <a:gdLst/>
            <a:ahLst/>
            <a:cxnLst>
              <a:cxn ang="0">
                <a:pos x="1723" y="0"/>
              </a:cxn>
              <a:cxn ang="0">
                <a:pos x="1761" y="54"/>
              </a:cxn>
              <a:cxn ang="0">
                <a:pos x="1777" y="100"/>
              </a:cxn>
              <a:cxn ang="0">
                <a:pos x="1423" y="169"/>
              </a:cxn>
              <a:cxn ang="0">
                <a:pos x="118" y="184"/>
              </a:cxn>
              <a:cxn ang="0">
                <a:pos x="26" y="476"/>
              </a:cxn>
            </a:cxnLst>
            <a:rect l="0" t="0" r="r" b="b"/>
            <a:pathLst>
              <a:path w="1777" h="476">
                <a:moveTo>
                  <a:pt x="1723" y="0"/>
                </a:moveTo>
                <a:cubicBezTo>
                  <a:pt x="1763" y="40"/>
                  <a:pt x="1748" y="15"/>
                  <a:pt x="1761" y="54"/>
                </a:cubicBezTo>
                <a:cubicBezTo>
                  <a:pt x="1766" y="69"/>
                  <a:pt x="1777" y="100"/>
                  <a:pt x="1777" y="100"/>
                </a:cubicBezTo>
                <a:cubicBezTo>
                  <a:pt x="1733" y="247"/>
                  <a:pt x="1620" y="164"/>
                  <a:pt x="1423" y="169"/>
                </a:cubicBezTo>
                <a:cubicBezTo>
                  <a:pt x="1054" y="163"/>
                  <a:pt x="441" y="86"/>
                  <a:pt x="118" y="184"/>
                </a:cubicBezTo>
                <a:cubicBezTo>
                  <a:pt x="0" y="266"/>
                  <a:pt x="26" y="316"/>
                  <a:pt x="26" y="47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Freeform 52"/>
          <p:cNvSpPr>
            <a:spLocks/>
          </p:cNvSpPr>
          <p:nvPr/>
        </p:nvSpPr>
        <p:spPr bwMode="auto">
          <a:xfrm>
            <a:off x="4702132" y="5595036"/>
            <a:ext cx="345990" cy="9885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" y="39"/>
              </a:cxn>
              <a:cxn ang="0">
                <a:pos x="38" y="62"/>
              </a:cxn>
              <a:cxn ang="0">
                <a:pos x="115" y="169"/>
              </a:cxn>
              <a:cxn ang="0">
                <a:pos x="253" y="522"/>
              </a:cxn>
              <a:cxn ang="0">
                <a:pos x="284" y="553"/>
              </a:cxn>
              <a:cxn ang="0">
                <a:pos x="292" y="576"/>
              </a:cxn>
              <a:cxn ang="0">
                <a:pos x="315" y="599"/>
              </a:cxn>
              <a:cxn ang="0">
                <a:pos x="430" y="661"/>
              </a:cxn>
              <a:cxn ang="0">
                <a:pos x="476" y="691"/>
              </a:cxn>
              <a:cxn ang="0">
                <a:pos x="491" y="707"/>
              </a:cxn>
              <a:cxn ang="0">
                <a:pos x="660" y="745"/>
              </a:cxn>
              <a:cxn ang="0">
                <a:pos x="822" y="768"/>
              </a:cxn>
              <a:cxn ang="0">
                <a:pos x="1167" y="753"/>
              </a:cxn>
              <a:cxn ang="0">
                <a:pos x="1206" y="714"/>
              </a:cxn>
              <a:cxn ang="0">
                <a:pos x="1213" y="691"/>
              </a:cxn>
              <a:cxn ang="0">
                <a:pos x="1229" y="653"/>
              </a:cxn>
            </a:cxnLst>
            <a:rect l="0" t="0" r="r" b="b"/>
            <a:pathLst>
              <a:path w="1235" h="807">
                <a:moveTo>
                  <a:pt x="0" y="0"/>
                </a:moveTo>
                <a:cubicBezTo>
                  <a:pt x="9" y="14"/>
                  <a:pt x="23" y="25"/>
                  <a:pt x="31" y="39"/>
                </a:cubicBezTo>
                <a:cubicBezTo>
                  <a:pt x="35" y="46"/>
                  <a:pt x="33" y="56"/>
                  <a:pt x="38" y="62"/>
                </a:cubicBezTo>
                <a:cubicBezTo>
                  <a:pt x="67" y="100"/>
                  <a:pt x="98" y="121"/>
                  <a:pt x="115" y="169"/>
                </a:cubicBezTo>
                <a:cubicBezTo>
                  <a:pt x="129" y="308"/>
                  <a:pt x="152" y="421"/>
                  <a:pt x="253" y="522"/>
                </a:cubicBezTo>
                <a:cubicBezTo>
                  <a:pt x="274" y="583"/>
                  <a:pt x="243" y="512"/>
                  <a:pt x="284" y="553"/>
                </a:cubicBezTo>
                <a:cubicBezTo>
                  <a:pt x="290" y="559"/>
                  <a:pt x="287" y="569"/>
                  <a:pt x="292" y="576"/>
                </a:cubicBezTo>
                <a:cubicBezTo>
                  <a:pt x="298" y="585"/>
                  <a:pt x="306" y="592"/>
                  <a:pt x="315" y="599"/>
                </a:cubicBezTo>
                <a:cubicBezTo>
                  <a:pt x="352" y="628"/>
                  <a:pt x="390" y="639"/>
                  <a:pt x="430" y="661"/>
                </a:cubicBezTo>
                <a:cubicBezTo>
                  <a:pt x="446" y="670"/>
                  <a:pt x="463" y="678"/>
                  <a:pt x="476" y="691"/>
                </a:cubicBezTo>
                <a:cubicBezTo>
                  <a:pt x="481" y="696"/>
                  <a:pt x="485" y="703"/>
                  <a:pt x="491" y="707"/>
                </a:cubicBezTo>
                <a:cubicBezTo>
                  <a:pt x="538" y="735"/>
                  <a:pt x="609" y="737"/>
                  <a:pt x="660" y="745"/>
                </a:cubicBezTo>
                <a:cubicBezTo>
                  <a:pt x="714" y="754"/>
                  <a:pt x="768" y="760"/>
                  <a:pt x="822" y="768"/>
                </a:cubicBezTo>
                <a:cubicBezTo>
                  <a:pt x="934" y="807"/>
                  <a:pt x="1056" y="787"/>
                  <a:pt x="1167" y="753"/>
                </a:cubicBezTo>
                <a:cubicBezTo>
                  <a:pt x="1180" y="740"/>
                  <a:pt x="1201" y="732"/>
                  <a:pt x="1206" y="714"/>
                </a:cubicBezTo>
                <a:cubicBezTo>
                  <a:pt x="1208" y="706"/>
                  <a:pt x="1209" y="698"/>
                  <a:pt x="1213" y="691"/>
                </a:cubicBezTo>
                <a:cubicBezTo>
                  <a:pt x="1235" y="655"/>
                  <a:pt x="1229" y="699"/>
                  <a:pt x="1229" y="65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AutoShape 53"/>
          <p:cNvSpPr>
            <a:spLocks noChangeArrowheads="1"/>
          </p:cNvSpPr>
          <p:nvPr/>
        </p:nvSpPr>
        <p:spPr bwMode="auto">
          <a:xfrm rot="16200000">
            <a:off x="3473450" y="4375150"/>
            <a:ext cx="2197100" cy="4572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3486150" y="6215063"/>
            <a:ext cx="304800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Freeform 61"/>
          <p:cNvSpPr>
            <a:spLocks/>
          </p:cNvSpPr>
          <p:nvPr/>
        </p:nvSpPr>
        <p:spPr bwMode="auto">
          <a:xfrm>
            <a:off x="3028950" y="5954713"/>
            <a:ext cx="463550" cy="304800"/>
          </a:xfrm>
          <a:custGeom>
            <a:avLst/>
            <a:gdLst/>
            <a:ahLst/>
            <a:cxnLst>
              <a:cxn ang="0">
                <a:pos x="292" y="192"/>
              </a:cxn>
              <a:cxn ang="0">
                <a:pos x="200" y="146"/>
              </a:cxn>
              <a:cxn ang="0">
                <a:pos x="108" y="54"/>
              </a:cxn>
              <a:cxn ang="0">
                <a:pos x="69" y="16"/>
              </a:cxn>
              <a:cxn ang="0">
                <a:pos x="23" y="0"/>
              </a:cxn>
              <a:cxn ang="0">
                <a:pos x="0" y="16"/>
              </a:cxn>
            </a:cxnLst>
            <a:rect l="0" t="0" r="r" b="b"/>
            <a:pathLst>
              <a:path w="292" h="192">
                <a:moveTo>
                  <a:pt x="292" y="192"/>
                </a:moveTo>
                <a:cubicBezTo>
                  <a:pt x="258" y="182"/>
                  <a:pt x="234" y="159"/>
                  <a:pt x="200" y="146"/>
                </a:cubicBezTo>
                <a:cubicBezTo>
                  <a:pt x="185" y="123"/>
                  <a:pt x="131" y="69"/>
                  <a:pt x="108" y="54"/>
                </a:cubicBezTo>
                <a:cubicBezTo>
                  <a:pt x="93" y="31"/>
                  <a:pt x="95" y="28"/>
                  <a:pt x="69" y="16"/>
                </a:cubicBezTo>
                <a:cubicBezTo>
                  <a:pt x="54" y="9"/>
                  <a:pt x="23" y="0"/>
                  <a:pt x="23" y="0"/>
                </a:cubicBezTo>
                <a:cubicBezTo>
                  <a:pt x="15" y="5"/>
                  <a:pt x="0" y="16"/>
                  <a:pt x="0" y="1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Freeform 62"/>
          <p:cNvSpPr>
            <a:spLocks/>
          </p:cNvSpPr>
          <p:nvPr/>
        </p:nvSpPr>
        <p:spPr bwMode="auto">
          <a:xfrm>
            <a:off x="3797300" y="5718604"/>
            <a:ext cx="1473242" cy="529796"/>
          </a:xfrm>
          <a:custGeom>
            <a:avLst/>
            <a:gdLst/>
            <a:ahLst/>
            <a:cxnLst>
              <a:cxn ang="0">
                <a:pos x="0" y="338"/>
              </a:cxn>
              <a:cxn ang="0">
                <a:pos x="599" y="314"/>
              </a:cxn>
              <a:cxn ang="0">
                <a:pos x="653" y="291"/>
              </a:cxn>
              <a:cxn ang="0">
                <a:pos x="707" y="253"/>
              </a:cxn>
              <a:cxn ang="0">
                <a:pos x="837" y="176"/>
              </a:cxn>
              <a:cxn ang="0">
                <a:pos x="845" y="0"/>
              </a:cxn>
            </a:cxnLst>
            <a:rect l="0" t="0" r="r" b="b"/>
            <a:pathLst>
              <a:path w="862" h="338">
                <a:moveTo>
                  <a:pt x="0" y="338"/>
                </a:moveTo>
                <a:cubicBezTo>
                  <a:pt x="104" y="302"/>
                  <a:pt x="520" y="316"/>
                  <a:pt x="599" y="314"/>
                </a:cubicBezTo>
                <a:cubicBezTo>
                  <a:pt x="617" y="305"/>
                  <a:pt x="636" y="301"/>
                  <a:pt x="653" y="291"/>
                </a:cubicBezTo>
                <a:cubicBezTo>
                  <a:pt x="681" y="275"/>
                  <a:pt x="681" y="266"/>
                  <a:pt x="707" y="253"/>
                </a:cubicBezTo>
                <a:cubicBezTo>
                  <a:pt x="753" y="230"/>
                  <a:pt x="801" y="215"/>
                  <a:pt x="837" y="176"/>
                </a:cubicBezTo>
                <a:cubicBezTo>
                  <a:pt x="862" y="105"/>
                  <a:pt x="845" y="161"/>
                  <a:pt x="8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65"/>
          <p:cNvSpPr>
            <a:spLocks noChangeShapeType="1"/>
          </p:cNvSpPr>
          <p:nvPr/>
        </p:nvSpPr>
        <p:spPr bwMode="auto">
          <a:xfrm flipH="1" flipV="1">
            <a:off x="1828800" y="2971800"/>
            <a:ext cx="1828800" cy="3200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Oval 67"/>
          <p:cNvSpPr>
            <a:spLocks noChangeArrowheads="1"/>
          </p:cNvSpPr>
          <p:nvPr/>
        </p:nvSpPr>
        <p:spPr bwMode="auto">
          <a:xfrm>
            <a:off x="4579937" y="3514725"/>
            <a:ext cx="242888" cy="2159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68"/>
          <p:cNvSpPr txBox="1">
            <a:spLocks noChangeArrowheads="1"/>
          </p:cNvSpPr>
          <p:nvPr/>
        </p:nvSpPr>
        <p:spPr bwMode="auto">
          <a:xfrm>
            <a:off x="5638800" y="4038600"/>
            <a:ext cx="227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Magnetic field Coils</a:t>
            </a:r>
          </a:p>
        </p:txBody>
      </p:sp>
      <p:pic>
        <p:nvPicPr>
          <p:cNvPr id="54" name="Picture 71" descr="co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00200"/>
            <a:ext cx="3200400" cy="2398481"/>
          </a:xfrm>
          <a:prstGeom prst="rect">
            <a:avLst/>
          </a:prstGeom>
          <a:noFill/>
        </p:spPr>
      </p:pic>
      <p:sp>
        <p:nvSpPr>
          <p:cNvPr id="58" name="Line 77"/>
          <p:cNvSpPr>
            <a:spLocks noChangeShapeType="1"/>
          </p:cNvSpPr>
          <p:nvPr/>
        </p:nvSpPr>
        <p:spPr bwMode="auto">
          <a:xfrm flipH="1">
            <a:off x="5314950" y="3200401"/>
            <a:ext cx="2152650" cy="9159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78"/>
          <p:cNvSpPr>
            <a:spLocks noChangeShapeType="1"/>
          </p:cNvSpPr>
          <p:nvPr/>
        </p:nvSpPr>
        <p:spPr bwMode="auto">
          <a:xfrm flipH="1">
            <a:off x="4694238" y="3200400"/>
            <a:ext cx="1706562" cy="10874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429000" y="6324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torque on the spinning outer cylinder can be measured through a gimbaled dc motor</a:t>
            </a:r>
            <a:endParaRPr lang="en-US" sz="2800" dirty="0"/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5562600" y="41910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Force </a:t>
            </a:r>
          </a:p>
          <a:p>
            <a:r>
              <a:rPr lang="en-US" sz="1800" dirty="0"/>
              <a:t>sensors</a:t>
            </a:r>
            <a:endParaRPr lang="en-US" sz="1600" dirty="0"/>
          </a:p>
        </p:txBody>
      </p:sp>
      <p:sp>
        <p:nvSpPr>
          <p:cNvPr id="4" name="Oval 1031"/>
          <p:cNvSpPr>
            <a:spLocks noChangeArrowheads="1"/>
          </p:cNvSpPr>
          <p:nvPr/>
        </p:nvSpPr>
        <p:spPr bwMode="auto">
          <a:xfrm>
            <a:off x="2927350" y="2001838"/>
            <a:ext cx="19812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032"/>
          <p:cNvSpPr>
            <a:spLocks noChangeArrowheads="1"/>
          </p:cNvSpPr>
          <p:nvPr/>
        </p:nvSpPr>
        <p:spPr bwMode="auto">
          <a:xfrm>
            <a:off x="3505200" y="2590800"/>
            <a:ext cx="788988" cy="800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033"/>
          <p:cNvSpPr>
            <a:spLocks noChangeArrowheads="1"/>
          </p:cNvSpPr>
          <p:nvPr/>
        </p:nvSpPr>
        <p:spPr bwMode="auto">
          <a:xfrm>
            <a:off x="1801813" y="39243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034"/>
          <p:cNvSpPr>
            <a:spLocks noChangeArrowheads="1"/>
          </p:cNvSpPr>
          <p:nvPr/>
        </p:nvSpPr>
        <p:spPr bwMode="auto">
          <a:xfrm>
            <a:off x="2106613" y="42291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035"/>
          <p:cNvSpPr>
            <a:spLocks/>
          </p:cNvSpPr>
          <p:nvPr/>
        </p:nvSpPr>
        <p:spPr bwMode="auto">
          <a:xfrm>
            <a:off x="2487613" y="2667000"/>
            <a:ext cx="1169987" cy="13335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176" y="728"/>
              </a:cxn>
              <a:cxn ang="0">
                <a:pos x="1008" y="0"/>
              </a:cxn>
            </a:cxnLst>
            <a:rect l="0" t="0" r="r" b="b"/>
            <a:pathLst>
              <a:path w="1008" h="864">
                <a:moveTo>
                  <a:pt x="0" y="864"/>
                </a:moveTo>
                <a:lnTo>
                  <a:pt x="176" y="728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1036"/>
          <p:cNvSpPr>
            <a:spLocks/>
          </p:cNvSpPr>
          <p:nvPr/>
        </p:nvSpPr>
        <p:spPr bwMode="auto">
          <a:xfrm>
            <a:off x="2667000" y="3276600"/>
            <a:ext cx="1524000" cy="914400"/>
          </a:xfrm>
          <a:custGeom>
            <a:avLst/>
            <a:gdLst/>
            <a:ahLst/>
            <a:cxnLst>
              <a:cxn ang="0">
                <a:pos x="0" y="768"/>
              </a:cxn>
              <a:cxn ang="0">
                <a:pos x="176" y="648"/>
              </a:cxn>
              <a:cxn ang="0">
                <a:pos x="1104" y="0"/>
              </a:cxn>
            </a:cxnLst>
            <a:rect l="0" t="0" r="r" b="b"/>
            <a:pathLst>
              <a:path w="1104" h="768">
                <a:moveTo>
                  <a:pt x="0" y="768"/>
                </a:moveTo>
                <a:lnTo>
                  <a:pt x="176" y="648"/>
                </a:lnTo>
                <a:lnTo>
                  <a:pt x="11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1037"/>
          <p:cNvSpPr>
            <a:spLocks noChangeArrowheads="1"/>
          </p:cNvSpPr>
          <p:nvPr/>
        </p:nvSpPr>
        <p:spPr bwMode="auto">
          <a:xfrm>
            <a:off x="2106613" y="4305300"/>
            <a:ext cx="3124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38"/>
          <p:cNvSpPr>
            <a:spLocks noChangeArrowheads="1"/>
          </p:cNvSpPr>
          <p:nvPr/>
        </p:nvSpPr>
        <p:spPr bwMode="auto">
          <a:xfrm>
            <a:off x="4926013" y="43815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39"/>
          <p:cNvSpPr>
            <a:spLocks noChangeArrowheads="1"/>
          </p:cNvSpPr>
          <p:nvPr/>
        </p:nvSpPr>
        <p:spPr bwMode="auto">
          <a:xfrm>
            <a:off x="5078413" y="42291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40"/>
          <p:cNvSpPr>
            <a:spLocks noChangeShapeType="1"/>
          </p:cNvSpPr>
          <p:nvPr/>
        </p:nvSpPr>
        <p:spPr bwMode="auto">
          <a:xfrm flipH="1" flipV="1">
            <a:off x="5078412" y="4229100"/>
            <a:ext cx="4841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041"/>
          <p:cNvSpPr>
            <a:spLocks noChangeShapeType="1"/>
          </p:cNvSpPr>
          <p:nvPr/>
        </p:nvSpPr>
        <p:spPr bwMode="auto">
          <a:xfrm flipH="1" flipV="1">
            <a:off x="4926012" y="4381500"/>
            <a:ext cx="636587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042"/>
          <p:cNvSpPr>
            <a:spLocks noChangeShapeType="1"/>
          </p:cNvSpPr>
          <p:nvPr/>
        </p:nvSpPr>
        <p:spPr bwMode="auto">
          <a:xfrm flipH="1">
            <a:off x="2106613" y="40005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043"/>
          <p:cNvSpPr>
            <a:spLocks noChangeShapeType="1"/>
          </p:cNvSpPr>
          <p:nvPr/>
        </p:nvSpPr>
        <p:spPr bwMode="auto">
          <a:xfrm flipH="1">
            <a:off x="2259013" y="41529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065"/>
          <p:cNvSpPr>
            <a:spLocks noChangeArrowheads="1"/>
          </p:cNvSpPr>
          <p:nvPr/>
        </p:nvSpPr>
        <p:spPr bwMode="auto">
          <a:xfrm>
            <a:off x="2514600" y="3962400"/>
            <a:ext cx="24673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Torque arm</a:t>
            </a:r>
          </a:p>
          <a:p>
            <a:endParaRPr lang="en-US" sz="1800" dirty="0"/>
          </a:p>
          <a:p>
            <a:r>
              <a:rPr lang="en-US" sz="1800" dirty="0"/>
              <a:t>L= </a:t>
            </a:r>
            <a:r>
              <a:rPr lang="en-US" sz="1800" dirty="0" smtClean="0"/>
              <a:t>1.25</a:t>
            </a:r>
            <a:r>
              <a:rPr lang="en-US" sz="1800" dirty="0"/>
              <a:t>(+) &amp; 1.31(-) m</a:t>
            </a:r>
            <a:endParaRPr lang="en-US" sz="2400" dirty="0"/>
          </a:p>
        </p:txBody>
      </p:sp>
      <p:sp>
        <p:nvSpPr>
          <p:cNvPr id="18" name="Rectangle 1066"/>
          <p:cNvSpPr>
            <a:spLocks noChangeArrowheads="1"/>
          </p:cNvSpPr>
          <p:nvPr/>
        </p:nvSpPr>
        <p:spPr bwMode="auto">
          <a:xfrm>
            <a:off x="1447800" y="2971800"/>
            <a:ext cx="169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2:1 drive ratio</a:t>
            </a:r>
            <a:r>
              <a:rPr lang="en-US" sz="2400"/>
              <a:t> </a:t>
            </a:r>
          </a:p>
        </p:txBody>
      </p:sp>
      <p:sp>
        <p:nvSpPr>
          <p:cNvPr id="19" name="Line 1068"/>
          <p:cNvSpPr>
            <a:spLocks noChangeShapeType="1"/>
          </p:cNvSpPr>
          <p:nvPr/>
        </p:nvSpPr>
        <p:spPr bwMode="auto">
          <a:xfrm flipH="1" flipV="1">
            <a:off x="4960938" y="4411663"/>
            <a:ext cx="0" cy="523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069"/>
          <p:cNvSpPr>
            <a:spLocks noChangeShapeType="1"/>
          </p:cNvSpPr>
          <p:nvPr/>
        </p:nvSpPr>
        <p:spPr bwMode="auto">
          <a:xfrm>
            <a:off x="5113338" y="3870325"/>
            <a:ext cx="0" cy="474663"/>
          </a:xfrm>
          <a:prstGeom prst="line">
            <a:avLst/>
          </a:prstGeom>
          <a:noFill/>
          <a:ln w="57150">
            <a:solidFill>
              <a:srgbClr val="FF28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70"/>
          <p:cNvSpPr>
            <a:spLocks noChangeArrowheads="1"/>
          </p:cNvSpPr>
          <p:nvPr/>
        </p:nvSpPr>
        <p:spPr bwMode="auto">
          <a:xfrm>
            <a:off x="3657600" y="2743200"/>
            <a:ext cx="484188" cy="495300"/>
          </a:xfrm>
          <a:prstGeom prst="ellipse">
            <a:avLst/>
          </a:prstGeom>
          <a:solidFill>
            <a:srgbClr val="0000F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071"/>
          <p:cNvSpPr>
            <a:spLocks noChangeArrowheads="1"/>
          </p:cNvSpPr>
          <p:nvPr/>
        </p:nvSpPr>
        <p:spPr bwMode="auto">
          <a:xfrm>
            <a:off x="5715000" y="2362200"/>
            <a:ext cx="1295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073"/>
          <p:cNvSpPr>
            <a:spLocks noChangeShapeType="1"/>
          </p:cNvSpPr>
          <p:nvPr/>
        </p:nvSpPr>
        <p:spPr bwMode="auto">
          <a:xfrm flipV="1">
            <a:off x="3886200" y="2667000"/>
            <a:ext cx="2438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074"/>
          <p:cNvSpPr>
            <a:spLocks noChangeShapeType="1"/>
          </p:cNvSpPr>
          <p:nvPr/>
        </p:nvSpPr>
        <p:spPr bwMode="auto">
          <a:xfrm flipV="1">
            <a:off x="3886200" y="3124200"/>
            <a:ext cx="2514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075"/>
          <p:cNvSpPr>
            <a:spLocks noChangeShapeType="1"/>
          </p:cNvSpPr>
          <p:nvPr/>
        </p:nvSpPr>
        <p:spPr bwMode="auto">
          <a:xfrm>
            <a:off x="6172200" y="28956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076"/>
          <p:cNvSpPr>
            <a:spLocks noChangeShapeType="1"/>
          </p:cNvSpPr>
          <p:nvPr/>
        </p:nvSpPr>
        <p:spPr bwMode="auto">
          <a:xfrm flipH="1" flipV="1">
            <a:off x="7696200" y="2895600"/>
            <a:ext cx="0" cy="523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077"/>
          <p:cNvSpPr>
            <a:spLocks noChangeArrowheads="1"/>
          </p:cNvSpPr>
          <p:nvPr/>
        </p:nvSpPr>
        <p:spPr bwMode="auto">
          <a:xfrm>
            <a:off x="6781800" y="19812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AC motor, </a:t>
            </a:r>
            <a:r>
              <a:rPr lang="en-US" dirty="0" smtClean="0"/>
              <a:t>50 hp</a:t>
            </a:r>
            <a:endParaRPr lang="en-US" dirty="0"/>
          </a:p>
          <a:p>
            <a:r>
              <a:rPr lang="en-US" dirty="0" smtClean="0"/>
              <a:t>(gimbaled)</a:t>
            </a:r>
            <a:endParaRPr lang="en-US" dirty="0"/>
          </a:p>
        </p:txBody>
      </p:sp>
      <p:sp>
        <p:nvSpPr>
          <p:cNvPr id="28" name="Rectangle 1079"/>
          <p:cNvSpPr>
            <a:spLocks noChangeArrowheads="1"/>
          </p:cNvSpPr>
          <p:nvPr/>
        </p:nvSpPr>
        <p:spPr bwMode="auto">
          <a:xfrm>
            <a:off x="7794625" y="2971800"/>
            <a:ext cx="1349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Force, pressure sensor</a:t>
            </a:r>
          </a:p>
        </p:txBody>
      </p:sp>
      <p:sp>
        <p:nvSpPr>
          <p:cNvPr id="29" name="Rectangle 1081"/>
          <p:cNvSpPr>
            <a:spLocks noChangeArrowheads="1"/>
          </p:cNvSpPr>
          <p:nvPr/>
        </p:nvSpPr>
        <p:spPr bwMode="auto">
          <a:xfrm>
            <a:off x="8112125" y="39338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" name="Oval 1082"/>
          <p:cNvSpPr>
            <a:spLocks noChangeArrowheads="1"/>
          </p:cNvSpPr>
          <p:nvPr/>
        </p:nvSpPr>
        <p:spPr bwMode="auto">
          <a:xfrm>
            <a:off x="6172200" y="2667000"/>
            <a:ext cx="484188" cy="495300"/>
          </a:xfrm>
          <a:prstGeom prst="ellipse">
            <a:avLst/>
          </a:prstGeom>
          <a:solidFill>
            <a:srgbClr val="0000F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027"/>
          <p:cNvSpPr txBox="1">
            <a:spLocks noChangeArrowheads="1"/>
          </p:cNvSpPr>
          <p:nvPr/>
        </p:nvSpPr>
        <p:spPr bwMode="auto">
          <a:xfrm>
            <a:off x="381000" y="4343400"/>
            <a:ext cx="18517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DC shunt </a:t>
            </a:r>
          </a:p>
          <a:p>
            <a:r>
              <a:rPr lang="en-US" dirty="0"/>
              <a:t>motor/generator</a:t>
            </a:r>
          </a:p>
          <a:p>
            <a:r>
              <a:rPr lang="en-US" dirty="0" smtClean="0"/>
              <a:t>5 hp, (gimbaled)</a:t>
            </a:r>
            <a:endParaRPr lang="en-US" sz="1800" dirty="0"/>
          </a:p>
        </p:txBody>
      </p:sp>
      <p:sp>
        <p:nvSpPr>
          <p:cNvPr id="32" name="Text Box 1026"/>
          <p:cNvSpPr txBox="1">
            <a:spLocks noChangeArrowheads="1"/>
          </p:cNvSpPr>
          <p:nvPr/>
        </p:nvSpPr>
        <p:spPr bwMode="auto">
          <a:xfrm>
            <a:off x="228600" y="57912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FSG15N1A Force Sensors are used to measure:</a:t>
            </a:r>
          </a:p>
          <a:p>
            <a:pPr algn="ctr"/>
            <a:r>
              <a:rPr lang="en-US" dirty="0"/>
              <a:t> the DC motor torque = </a:t>
            </a:r>
            <a:r>
              <a:rPr lang="en-US" dirty="0" err="1"/>
              <a:t>Ekman</a:t>
            </a:r>
            <a:r>
              <a:rPr lang="en-US" dirty="0"/>
              <a:t> flow torque = turbulence torque.</a:t>
            </a:r>
          </a:p>
        </p:txBody>
      </p:sp>
      <p:pic>
        <p:nvPicPr>
          <p:cNvPr id="49" name="Picture 1060" descr="DC to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327525"/>
            <a:ext cx="1809750" cy="1776413"/>
          </a:xfrm>
          <a:prstGeom prst="rect">
            <a:avLst/>
          </a:prstGeom>
          <a:noFill/>
        </p:spPr>
      </p:pic>
      <p:sp>
        <p:nvSpPr>
          <p:cNvPr id="50" name="AutoShape 1062"/>
          <p:cNvSpPr>
            <a:spLocks noChangeArrowheads="1"/>
          </p:cNvSpPr>
          <p:nvPr/>
        </p:nvSpPr>
        <p:spPr bwMode="auto">
          <a:xfrm rot="19713148">
            <a:off x="5956300" y="5622925"/>
            <a:ext cx="1054100" cy="152400"/>
          </a:xfrm>
          <a:prstGeom prst="rightArrow">
            <a:avLst>
              <a:gd name="adj1" fmla="val 50000"/>
              <a:gd name="adj2" fmla="val 172917"/>
            </a:avLst>
          </a:prstGeom>
          <a:solidFill>
            <a:srgbClr val="0000FD"/>
          </a:solidFill>
          <a:ln w="9525">
            <a:solidFill>
              <a:srgbClr val="0000F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1063"/>
          <p:cNvSpPr>
            <a:spLocks noChangeArrowheads="1"/>
          </p:cNvSpPr>
          <p:nvPr/>
        </p:nvSpPr>
        <p:spPr bwMode="auto">
          <a:xfrm rot="20134254">
            <a:off x="6248400" y="5711825"/>
            <a:ext cx="1828800" cy="76200"/>
          </a:xfrm>
          <a:prstGeom prst="rightArrow">
            <a:avLst>
              <a:gd name="adj1" fmla="val 50000"/>
              <a:gd name="adj2" fmla="val 6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313612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Signals from sensors in the rotating frame are digitized and transmitted though capacitive coupling.</a:t>
            </a:r>
            <a:endParaRPr lang="en-US" sz="2800" dirty="0"/>
          </a:p>
        </p:txBody>
      </p:sp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752639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3" descr="slip_rings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5800"/>
            <a:ext cx="1581150" cy="210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3612" cy="11430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424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574766" cy="475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 bwMode="auto">
          <a:xfrm flipH="1" flipV="1">
            <a:off x="2590800" y="2667000"/>
            <a:ext cx="381000" cy="3810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95600" y="2971800"/>
            <a:ext cx="161005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Torque Arm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3733800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Force Sensor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828800" y="2895600"/>
            <a:ext cx="304800" cy="838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Star-disk collision model</a:t>
            </a:r>
            <a:endParaRPr lang="en-US" sz="3200" b="1" dirty="0"/>
          </a:p>
        </p:txBody>
      </p:sp>
      <p:pic>
        <p:nvPicPr>
          <p:cNvPr id="7" name="StarDisk2d cop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3200400"/>
            <a:ext cx="6707793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Seed </a:t>
            </a:r>
            <a:r>
              <a:rPr lang="en-US" dirty="0" err="1" smtClean="0"/>
              <a:t>poloidal</a:t>
            </a:r>
            <a:r>
              <a:rPr lang="en-US" dirty="0" smtClean="0"/>
              <a:t> field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581400" y="1981200"/>
            <a:ext cx="2819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429000" y="1600200"/>
            <a:ext cx="302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dirty="0" smtClean="0"/>
              <a:t>-effect: differential rotation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1752600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Toroidal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209800"/>
            <a:ext cx="490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-effect: plumes created by star-disk collisions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7315200" y="21336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2209800" y="2590800"/>
            <a:ext cx="510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2209800" y="21336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3612" cy="1143000"/>
          </a:xfrm>
        </p:spPr>
        <p:txBody>
          <a:bodyPr/>
          <a:lstStyle/>
          <a:p>
            <a:r>
              <a:rPr lang="en-US" sz="2800" dirty="0" smtClean="0"/>
              <a:t>The experimental apparatus had been refitted during 2013</a:t>
            </a:r>
            <a:endParaRPr lang="en-US" sz="2800" dirty="0"/>
          </a:p>
        </p:txBody>
      </p:sp>
      <p:pic>
        <p:nvPicPr>
          <p:cNvPr id="4" name="Picture 3" descr="DYNAMO_1_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600200"/>
            <a:ext cx="8724900" cy="4114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568411" y="3657600"/>
            <a:ext cx="1396313" cy="123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14813" y="3691968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37719" y="3842952"/>
            <a:ext cx="194001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141838" y="3488725"/>
            <a:ext cx="194001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213654" y="3459893"/>
            <a:ext cx="1159" cy="1796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16002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hot oil circulation system has been implemented to prevent sodium from solidifying on the seal and rollers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514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new pressure sensors have been mounted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114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decided to make the outer cylinder stationary to maximize the angular momentum transport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shell bearings are replaced by roller bearings to reduce the friction.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8674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8-bit DAQ system was replaced by an NI 16-bit DAQ system for the current purpose.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6172200"/>
            <a:ext cx="775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also improved our methods for storing, filling, heating and dumping Na.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Our experiment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558795" cy="5791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209800" y="1905000"/>
            <a:ext cx="1066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2200" y="1066800"/>
            <a:ext cx="533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070" y="14478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Taylor-</a:t>
            </a:r>
            <a:r>
              <a:rPr lang="en-US" b="1" dirty="0" err="1" smtClean="0"/>
              <a:t>Couette</a:t>
            </a:r>
            <a:r>
              <a:rPr lang="en-US" b="1" dirty="0" smtClean="0"/>
              <a:t> flow </a:t>
            </a:r>
          </a:p>
        </p:txBody>
      </p:sp>
      <p:cxnSp>
        <p:nvCxnSpPr>
          <p:cNvPr id="12" name="Straight Arrow Connector 11"/>
          <p:cNvCxnSpPr>
            <a:stCxn id="10" idx="3"/>
            <a:endCxn id="14" idx="1"/>
          </p:cNvCxnSpPr>
          <p:nvPr/>
        </p:nvCxnSpPr>
        <p:spPr bwMode="auto">
          <a:xfrm>
            <a:off x="3142172" y="1632466"/>
            <a:ext cx="5094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651670" y="144780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ω</a:t>
            </a:r>
            <a:r>
              <a:rPr lang="en-US" b="1" dirty="0" smtClean="0"/>
              <a:t>-effect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18288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</a:t>
            </a:r>
            <a:r>
              <a:rPr lang="en-US" b="1" dirty="0" smtClean="0"/>
              <a:t>-effect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18288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Plumes created by Jets</a:t>
            </a:r>
          </a:p>
        </p:txBody>
      </p:sp>
      <p:cxnSp>
        <p:nvCxnSpPr>
          <p:cNvPr id="18" name="Straight Arrow Connector 17"/>
          <p:cNvCxnSpPr>
            <a:stCxn id="16" idx="3"/>
            <a:endCxn id="15" idx="1"/>
          </p:cNvCxnSpPr>
          <p:nvPr/>
        </p:nvCxnSpPr>
        <p:spPr bwMode="auto">
          <a:xfrm>
            <a:off x="3511471" y="2013466"/>
            <a:ext cx="14612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57600" y="10784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plasma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10784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Liquid Sodium</a:t>
            </a:r>
          </a:p>
        </p:txBody>
      </p:sp>
      <p:cxnSp>
        <p:nvCxnSpPr>
          <p:cNvPr id="19" name="Straight Arrow Connector 18"/>
          <p:cNvCxnSpPr>
            <a:stCxn id="17" idx="3"/>
            <a:endCxn id="13" idx="1"/>
          </p:cNvCxnSpPr>
          <p:nvPr/>
        </p:nvCxnSpPr>
        <p:spPr bwMode="auto">
          <a:xfrm>
            <a:off x="2549669" y="1263134"/>
            <a:ext cx="11079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755" y="1511804"/>
            <a:ext cx="4602489" cy="383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b="1" dirty="0" smtClean="0"/>
              <a:t>α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helicity</a:t>
            </a:r>
            <a:r>
              <a:rPr lang="en-US" sz="3200" b="1" dirty="0" smtClean="0"/>
              <a:t> has been demonstrated in water experiments</a:t>
            </a:r>
            <a:endParaRPr lang="en-US" sz="3200" b="1" dirty="0"/>
          </a:p>
        </p:txBody>
      </p:sp>
      <p:pic>
        <p:nvPicPr>
          <p:cNvPr id="6" name="water_plum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algn="l"/>
            <a:r>
              <a:rPr lang="en-US" sz="2800" b="1" dirty="0" smtClean="0"/>
              <a:t>Key parameters of the NM dynamo experiment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055" y="1531776"/>
            <a:ext cx="4284345" cy="3497424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905000"/>
            <a:ext cx="4800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dirty="0" smtClean="0"/>
              <a:t>Outer cylinder: 0.6 </a:t>
            </a:r>
            <a:r>
              <a:rPr lang="en-US" sz="2200" b="1" dirty="0"/>
              <a:t>meter </a:t>
            </a:r>
            <a:r>
              <a:rPr lang="en-US" sz="2200" b="1" dirty="0" smtClean="0"/>
              <a:t>diameter</a:t>
            </a:r>
          </a:p>
          <a:p>
            <a:r>
              <a:rPr lang="en-US" sz="2200" b="1" dirty="0" smtClean="0"/>
              <a:t>Inner cylinder:  0.3 meter diameter</a:t>
            </a:r>
          </a:p>
          <a:p>
            <a:r>
              <a:rPr lang="en-US" sz="2200" b="1" dirty="0" smtClean="0"/>
              <a:t>Working fluid: </a:t>
            </a:r>
            <a:r>
              <a:rPr lang="en-US" sz="2200" b="1" dirty="0"/>
              <a:t>l</a:t>
            </a:r>
            <a:r>
              <a:rPr lang="en-US" sz="2200" b="1" dirty="0" smtClean="0"/>
              <a:t>iquid sodium.</a:t>
            </a:r>
          </a:p>
          <a:p>
            <a:r>
              <a:rPr lang="en-US" sz="2200" b="1" dirty="0" smtClean="0"/>
              <a:t>Speed: 17.5 (inner) &amp; 70 Hz (outer)</a:t>
            </a:r>
          </a:p>
          <a:p>
            <a:r>
              <a:rPr lang="en-US" sz="2200" b="1" dirty="0" smtClean="0"/>
              <a:t>Stable </a:t>
            </a:r>
            <a:r>
              <a:rPr lang="en-US" sz="2200" b="1" dirty="0" err="1"/>
              <a:t>Couette</a:t>
            </a:r>
            <a:r>
              <a:rPr lang="en-US" sz="2200" b="1" dirty="0"/>
              <a:t> </a:t>
            </a:r>
            <a:r>
              <a:rPr lang="en-US" sz="2200" b="1" dirty="0" smtClean="0"/>
              <a:t>flow, </a:t>
            </a:r>
            <a:r>
              <a:rPr lang="en-US" sz="2200" b="1" dirty="0"/>
              <a:t>Re = </a:t>
            </a:r>
            <a:r>
              <a:rPr lang="en-US" sz="2200" b="1" dirty="0" smtClean="0"/>
              <a:t>1.0x10</a:t>
            </a:r>
            <a:r>
              <a:rPr lang="en-US" sz="2200" b="1" baseline="30000" dirty="0" smtClean="0"/>
              <a:t>7</a:t>
            </a:r>
            <a:r>
              <a:rPr lang="en-US" sz="2200" b="1" dirty="0" smtClean="0"/>
              <a:t>,</a:t>
            </a:r>
            <a:r>
              <a:rPr lang="en-US" sz="2200" b="1" baseline="30000" dirty="0" smtClean="0"/>
              <a:t> </a:t>
            </a:r>
          </a:p>
          <a:p>
            <a:r>
              <a:rPr lang="en-US" sz="2200" b="1" dirty="0" err="1" smtClean="0"/>
              <a:t>Rm</a:t>
            </a:r>
            <a:r>
              <a:rPr lang="en-US" sz="2200" b="1" dirty="0" smtClean="0"/>
              <a:t> </a:t>
            </a:r>
            <a:r>
              <a:rPr lang="en-US" sz="2200" b="1" dirty="0"/>
              <a:t>= </a:t>
            </a:r>
            <a:r>
              <a:rPr lang="en-US" sz="2200" b="1" dirty="0" smtClean="0"/>
              <a:t>94 at T = 110</a:t>
            </a:r>
            <a:r>
              <a:rPr lang="en-US" sz="2200" b="1" baseline="30000" dirty="0" smtClean="0"/>
              <a:t>o</a:t>
            </a:r>
            <a:r>
              <a:rPr lang="en-US" sz="2200" b="1" dirty="0" smtClean="0"/>
              <a:t>C.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10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4800" y="914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4800" y="5334000"/>
          <a:ext cx="3633537" cy="457200"/>
        </p:xfrm>
        <a:graphic>
          <a:graphicData uri="http://schemas.openxmlformats.org/presentationml/2006/ole">
            <p:oleObj spid="_x0000_s391169" name="Equation" r:id="rId4" imgW="1917360" imgH="241200" progId="Equation.3">
              <p:embed/>
            </p:oleObj>
          </a:graphicData>
        </a:graphic>
      </p:graphicFrame>
      <p:graphicFrame>
        <p:nvGraphicFramePr>
          <p:cNvPr id="391170" name="Object 2"/>
          <p:cNvGraphicFramePr>
            <a:graphicFrameLocks noChangeAspect="1"/>
          </p:cNvGraphicFramePr>
          <p:nvPr/>
        </p:nvGraphicFramePr>
        <p:xfrm>
          <a:off x="4665663" y="5334000"/>
          <a:ext cx="3824287" cy="457200"/>
        </p:xfrm>
        <a:graphic>
          <a:graphicData uri="http://schemas.openxmlformats.org/presentationml/2006/ole">
            <p:oleObj spid="_x0000_s391170" name="Equation" r:id="rId5" imgW="20192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313612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schematic of the apparatus</a:t>
            </a:r>
            <a:endParaRPr lang="en-US" sz="32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4757" y="2500785"/>
          <a:ext cx="8801100" cy="3922712"/>
        </p:xfrm>
        <a:graphic>
          <a:graphicData uri="http://schemas.openxmlformats.org/presentationml/2006/ole">
            <p:oleObj spid="_x0000_s390146" name="Image" r:id="rId3" imgW="6882540" imgH="4355556" progId="">
              <p:embed/>
            </p:oleObj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48388" y="6272170"/>
            <a:ext cx="2411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Safety Shield, ¼” Steel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032625" y="2532020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931025" y="2544720"/>
            <a:ext cx="46038" cy="2603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8" y="84"/>
              </a:cxn>
              <a:cxn ang="0">
                <a:pos x="0" y="164"/>
              </a:cxn>
            </a:cxnLst>
            <a:rect l="0" t="0" r="r" b="b"/>
            <a:pathLst>
              <a:path w="29" h="164">
                <a:moveTo>
                  <a:pt x="4" y="0"/>
                </a:moveTo>
                <a:cubicBezTo>
                  <a:pt x="16" y="28"/>
                  <a:pt x="29" y="57"/>
                  <a:pt x="28" y="84"/>
                </a:cubicBezTo>
                <a:cubicBezTo>
                  <a:pt x="27" y="111"/>
                  <a:pt x="5" y="151"/>
                  <a:pt x="0" y="16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H="1">
            <a:off x="7083425" y="2544720"/>
            <a:ext cx="46038" cy="2603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8" y="84"/>
              </a:cxn>
              <a:cxn ang="0">
                <a:pos x="0" y="164"/>
              </a:cxn>
            </a:cxnLst>
            <a:rect l="0" t="0" r="r" b="b"/>
            <a:pathLst>
              <a:path w="29" h="164">
                <a:moveTo>
                  <a:pt x="4" y="0"/>
                </a:moveTo>
                <a:cubicBezTo>
                  <a:pt x="16" y="28"/>
                  <a:pt x="29" y="57"/>
                  <a:pt x="28" y="84"/>
                </a:cubicBezTo>
                <a:cubicBezTo>
                  <a:pt x="27" y="111"/>
                  <a:pt x="5" y="151"/>
                  <a:pt x="0" y="16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 type="stealth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630988" y="2271670"/>
            <a:ext cx="861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Hot Air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081963" y="3409908"/>
            <a:ext cx="844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Thrust Bearing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27763" y="3233695"/>
            <a:ext cx="1439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Plume Ports</a:t>
            </a:r>
            <a:br>
              <a:rPr lang="en-US" sz="1600" b="1"/>
            </a:br>
            <a:r>
              <a:rPr lang="en-US" sz="1600" b="1"/>
              <a:t>(Blocked off)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027738" y="3427370"/>
            <a:ext cx="2825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081588" y="1743033"/>
            <a:ext cx="2233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Magnetic Probe</a:t>
            </a:r>
          </a:p>
          <a:p>
            <a:pPr algn="ctr"/>
            <a:r>
              <a:rPr lang="en-US" sz="1600" b="1" dirty="0"/>
              <a:t>3-axis Hall Sensors </a:t>
            </a:r>
          </a:p>
          <a:p>
            <a:pPr algn="ctr"/>
            <a:r>
              <a:rPr lang="en-US" sz="1600" b="1" dirty="0"/>
              <a:t>At 6 radii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5280025" y="2563770"/>
            <a:ext cx="412750" cy="7223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04316" y="1638258"/>
            <a:ext cx="14734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Couette</a:t>
            </a:r>
            <a:r>
              <a:rPr lang="en-US" sz="1600" b="1" dirty="0"/>
              <a:t> Flow</a:t>
            </a:r>
            <a:br>
              <a:rPr lang="en-US" sz="1600" b="1" dirty="0"/>
            </a:br>
            <a:r>
              <a:rPr lang="en-US" sz="1600" b="1" dirty="0"/>
              <a:t>(Sodium)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852988" y="3271795"/>
            <a:ext cx="168275" cy="2357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889500" y="3681370"/>
            <a:ext cx="90488" cy="1584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786313" y="3114633"/>
            <a:ext cx="309562" cy="266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764088" y="2201820"/>
            <a:ext cx="363537" cy="9810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133600" y="1752600"/>
            <a:ext cx="1813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Couette</a:t>
            </a:r>
            <a:r>
              <a:rPr lang="en-US" sz="1600" b="1" dirty="0"/>
              <a:t> Sheared</a:t>
            </a:r>
            <a:br>
              <a:rPr lang="en-US" sz="1600" b="1" dirty="0"/>
            </a:br>
            <a:r>
              <a:rPr lang="en-US" sz="1600" b="1" dirty="0"/>
              <a:t>Magnetic </a:t>
            </a:r>
            <a:r>
              <a:rPr lang="en-US" sz="1600" b="1" dirty="0" smtClean="0"/>
              <a:t>Field,</a:t>
            </a:r>
          </a:p>
          <a:p>
            <a:pPr algn="ctr"/>
            <a:r>
              <a:rPr lang="en-US" sz="1600" b="1" dirty="0" err="1" smtClean="0"/>
              <a:t>toroidal</a:t>
            </a:r>
            <a:endParaRPr lang="en-US" sz="1600" b="1"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768811" y="2321612"/>
            <a:ext cx="1085764" cy="977171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426418" y="3380647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Symbol" pitchFamily="18" charset="2"/>
              </a:rPr>
              <a:t>W</a:t>
            </a:r>
            <a:r>
              <a:rPr lang="en-US" sz="1600" b="1" dirty="0"/>
              <a:t>in</a:t>
            </a:r>
            <a:endParaRPr lang="en-US" sz="1600" b="1" dirty="0">
              <a:latin typeface="Symbol" pitchFamily="18" charset="2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61331" y="3105236"/>
            <a:ext cx="58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Symbol" pitchFamily="18" charset="2"/>
              </a:rPr>
              <a:t>W</a:t>
            </a:r>
            <a:r>
              <a:rPr lang="en-US" sz="1600" b="1" dirty="0" err="1"/>
              <a:t>out</a:t>
            </a:r>
            <a:endParaRPr lang="en-US" sz="1600" b="1" dirty="0">
              <a:latin typeface="Symbol" pitchFamily="18" charset="2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5630991" y="2997544"/>
            <a:ext cx="0" cy="206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5642105" y="3670772"/>
            <a:ext cx="1587" cy="2444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5164138" y="6095958"/>
            <a:ext cx="198437" cy="273050"/>
            <a:chOff x="4486" y="3774"/>
            <a:chExt cx="125" cy="172"/>
          </a:xfrm>
        </p:grpSpPr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4550" y="3774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486" y="3782"/>
              <a:ext cx="29" cy="1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8" y="84"/>
                </a:cxn>
                <a:cxn ang="0">
                  <a:pos x="0" y="164"/>
                </a:cxn>
              </a:cxnLst>
              <a:rect l="0" t="0" r="r" b="b"/>
              <a:pathLst>
                <a:path w="29" h="164">
                  <a:moveTo>
                    <a:pt x="4" y="0"/>
                  </a:moveTo>
                  <a:cubicBezTo>
                    <a:pt x="16" y="28"/>
                    <a:pt x="29" y="57"/>
                    <a:pt x="28" y="84"/>
                  </a:cubicBezTo>
                  <a:cubicBezTo>
                    <a:pt x="27" y="111"/>
                    <a:pt x="5" y="151"/>
                    <a:pt x="0" y="16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 flipH="1">
              <a:off x="4582" y="3782"/>
              <a:ext cx="29" cy="1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8" y="84"/>
                </a:cxn>
                <a:cxn ang="0">
                  <a:pos x="0" y="164"/>
                </a:cxn>
              </a:cxnLst>
              <a:rect l="0" t="0" r="r" b="b"/>
              <a:pathLst>
                <a:path w="29" h="164">
                  <a:moveTo>
                    <a:pt x="4" y="0"/>
                  </a:moveTo>
                  <a:cubicBezTo>
                    <a:pt x="16" y="28"/>
                    <a:pt x="29" y="57"/>
                    <a:pt x="28" y="84"/>
                  </a:cubicBezTo>
                  <a:cubicBezTo>
                    <a:pt x="27" y="111"/>
                    <a:pt x="5" y="151"/>
                    <a:pt x="0" y="16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927600" y="6261058"/>
            <a:ext cx="861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Hot Air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5518150" y="6465845"/>
            <a:ext cx="744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Coil 1</a:t>
            </a: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5872163" y="6157870"/>
            <a:ext cx="0" cy="295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4343400" y="6449970"/>
            <a:ext cx="744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Coil 2</a:t>
            </a: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4697413" y="6141995"/>
            <a:ext cx="0" cy="295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2822841" y="2673308"/>
            <a:ext cx="1402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Pressure</a:t>
            </a:r>
            <a:br>
              <a:rPr lang="en-US" sz="1600" b="1" dirty="0"/>
            </a:br>
            <a:r>
              <a:rPr lang="en-US" sz="1600" b="1" dirty="0" smtClean="0"/>
              <a:t>Transducers</a:t>
            </a:r>
            <a:endParaRPr lang="en-US" sz="1600" b="1" dirty="0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121150" y="2938420"/>
            <a:ext cx="309563" cy="1539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4043363" y="3117808"/>
            <a:ext cx="361950" cy="2841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>
            <a:off x="4005263" y="3208295"/>
            <a:ext cx="438150" cy="515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3967163" y="3349583"/>
            <a:ext cx="514350" cy="19970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3914775" y="3465470"/>
            <a:ext cx="528638" cy="2216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2834962" y="4991058"/>
            <a:ext cx="1016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Rotating</a:t>
            </a:r>
          </a:p>
          <a:p>
            <a:pPr algn="ctr"/>
            <a:r>
              <a:rPr lang="en-US" sz="1600" b="1" dirty="0" smtClean="0"/>
              <a:t>Board</a:t>
            </a:r>
            <a:endParaRPr lang="en-US" sz="1600" b="1" dirty="0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 flipV="1">
            <a:off x="3708400" y="5075195"/>
            <a:ext cx="309563" cy="777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965303" y="5324433"/>
            <a:ext cx="1587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Co-Axial Drive</a:t>
            </a:r>
            <a:br>
              <a:rPr lang="en-US" sz="1600" b="1" dirty="0"/>
            </a:br>
            <a:r>
              <a:rPr lang="en-US" sz="1600" b="1" dirty="0"/>
              <a:t>Shafts, Steel</a:t>
            </a:r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 flipV="1">
            <a:off x="1982788" y="4754520"/>
            <a:ext cx="114300" cy="6175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 flipV="1">
            <a:off x="1646238" y="4548145"/>
            <a:ext cx="284162" cy="8493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860425" y="2903495"/>
            <a:ext cx="1257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Belt Drives</a:t>
            </a: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0" y="3171783"/>
            <a:ext cx="1564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Inner Cylinder</a:t>
            </a:r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1400175" y="3170195"/>
            <a:ext cx="1611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Outer Cylinder</a:t>
            </a:r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 flipH="1">
            <a:off x="695325" y="3543258"/>
            <a:ext cx="65088" cy="720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>
            <a:off x="2254250" y="3505158"/>
            <a:ext cx="219075" cy="5667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8162925" y="5357255"/>
            <a:ext cx="94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Tr3 Tr4</a:t>
            </a: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 flipH="1">
            <a:off x="7848600" y="558585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3124200" y="62484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Tr1 Tr2</a:t>
            </a: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4038600" y="5670292"/>
            <a:ext cx="372762" cy="654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6195473" y="5037326"/>
            <a:ext cx="856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Ekman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flow</a:t>
            </a:r>
            <a:endParaRPr lang="en-US" sz="1600" b="1" dirty="0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5844746" y="5460228"/>
            <a:ext cx="531339" cy="3707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577750" y="5302350"/>
            <a:ext cx="667110" cy="574675"/>
          </a:xfrm>
          <a:custGeom>
            <a:avLst/>
            <a:gdLst>
              <a:gd name="connsiteX0" fmla="*/ 17463 w 828676"/>
              <a:gd name="connsiteY0" fmla="*/ 0 h 574675"/>
              <a:gd name="connsiteX1" fmla="*/ 103188 w 828676"/>
              <a:gd name="connsiteY1" fmla="*/ 485775 h 574675"/>
              <a:gd name="connsiteX2" fmla="*/ 636588 w 828676"/>
              <a:gd name="connsiteY2" fmla="*/ 533400 h 574675"/>
              <a:gd name="connsiteX3" fmla="*/ 798513 w 828676"/>
              <a:gd name="connsiteY3" fmla="*/ 323850 h 574675"/>
              <a:gd name="connsiteX4" fmla="*/ 817563 w 828676"/>
              <a:gd name="connsiteY4" fmla="*/ 11430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6" h="574675">
                <a:moveTo>
                  <a:pt x="17463" y="0"/>
                </a:moveTo>
                <a:cubicBezTo>
                  <a:pt x="8731" y="198437"/>
                  <a:pt x="0" y="396875"/>
                  <a:pt x="103188" y="485775"/>
                </a:cubicBezTo>
                <a:cubicBezTo>
                  <a:pt x="206376" y="574675"/>
                  <a:pt x="520701" y="560388"/>
                  <a:pt x="636588" y="533400"/>
                </a:cubicBezTo>
                <a:cubicBezTo>
                  <a:pt x="752476" y="506413"/>
                  <a:pt x="768350" y="393700"/>
                  <a:pt x="798513" y="323850"/>
                </a:cubicBezTo>
                <a:cubicBezTo>
                  <a:pt x="828676" y="254000"/>
                  <a:pt x="823119" y="184150"/>
                  <a:pt x="817563" y="11430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flipH="1">
            <a:off x="5290013" y="5295744"/>
            <a:ext cx="635479" cy="574675"/>
          </a:xfrm>
          <a:custGeom>
            <a:avLst/>
            <a:gdLst>
              <a:gd name="connsiteX0" fmla="*/ 17463 w 828676"/>
              <a:gd name="connsiteY0" fmla="*/ 0 h 574675"/>
              <a:gd name="connsiteX1" fmla="*/ 103188 w 828676"/>
              <a:gd name="connsiteY1" fmla="*/ 485775 h 574675"/>
              <a:gd name="connsiteX2" fmla="*/ 636588 w 828676"/>
              <a:gd name="connsiteY2" fmla="*/ 533400 h 574675"/>
              <a:gd name="connsiteX3" fmla="*/ 798513 w 828676"/>
              <a:gd name="connsiteY3" fmla="*/ 323850 h 574675"/>
              <a:gd name="connsiteX4" fmla="*/ 817563 w 828676"/>
              <a:gd name="connsiteY4" fmla="*/ 11430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6" h="574675">
                <a:moveTo>
                  <a:pt x="17463" y="0"/>
                </a:moveTo>
                <a:cubicBezTo>
                  <a:pt x="8731" y="198437"/>
                  <a:pt x="0" y="396875"/>
                  <a:pt x="103188" y="485775"/>
                </a:cubicBezTo>
                <a:cubicBezTo>
                  <a:pt x="206376" y="574675"/>
                  <a:pt x="520701" y="560388"/>
                  <a:pt x="636588" y="533400"/>
                </a:cubicBezTo>
                <a:cubicBezTo>
                  <a:pt x="752476" y="506413"/>
                  <a:pt x="768350" y="393700"/>
                  <a:pt x="798513" y="323850"/>
                </a:cubicBezTo>
                <a:cubicBezTo>
                  <a:pt x="828676" y="254000"/>
                  <a:pt x="823119" y="184150"/>
                  <a:pt x="817563" y="11430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32486" y="5807676"/>
            <a:ext cx="84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Rout/</a:t>
            </a:r>
            <a:r>
              <a:rPr lang="en-US" b="1" dirty="0" err="1" smtClean="0">
                <a:latin typeface="+mj-lt"/>
              </a:rPr>
              <a:t>Rin</a:t>
            </a:r>
            <a:r>
              <a:rPr lang="en-US" b="1" dirty="0" smtClean="0">
                <a:latin typeface="+mj-lt"/>
              </a:rPr>
              <a:t> = 30.4cm/15.2cm=2:1;</a:t>
            </a:r>
            <a:r>
              <a:rPr lang="en-US" b="1" dirty="0" smtClean="0">
                <a:latin typeface="Symbol" pitchFamily="18" charset="2"/>
              </a:rPr>
              <a:t>   </a:t>
            </a:r>
          </a:p>
          <a:p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dirty="0" err="1" smtClean="0"/>
              <a:t>out</a:t>
            </a:r>
            <a:r>
              <a:rPr lang="en-US" b="1" dirty="0" smtClean="0"/>
              <a:t>/</a:t>
            </a:r>
            <a:r>
              <a:rPr lang="en-US" b="1" dirty="0" smtClean="0">
                <a:latin typeface="Symbol" pitchFamily="18" charset="2"/>
              </a:rPr>
              <a:t>W</a:t>
            </a:r>
            <a:r>
              <a:rPr lang="en-US" b="1" dirty="0" smtClean="0"/>
              <a:t>in=17.5Hz/70Hz=1:4;</a:t>
            </a:r>
          </a:p>
          <a:p>
            <a:r>
              <a:rPr lang="en-US" b="1" dirty="0" smtClean="0"/>
              <a:t>Re~1.0x10</a:t>
            </a:r>
            <a:r>
              <a:rPr lang="en-US" b="1" baseline="30000" dirty="0" smtClean="0"/>
              <a:t>7</a:t>
            </a:r>
            <a:r>
              <a:rPr lang="en-US" b="1" dirty="0" smtClean="0"/>
              <a:t>  Rm~94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The </a:t>
            </a:r>
            <a:r>
              <a:rPr lang="el-GR" sz="3200" b="1" dirty="0" smtClean="0"/>
              <a:t>ω</a:t>
            </a:r>
            <a:r>
              <a:rPr lang="en-US" sz="3200" b="1" dirty="0" smtClean="0"/>
              <a:t>-gain (B</a:t>
            </a:r>
            <a:r>
              <a:rPr lang="en-US" sz="3200" b="1" baseline="-25000" dirty="0" smtClean="0">
                <a:sym typeface="Symbol"/>
              </a:rPr>
              <a:t></a:t>
            </a:r>
            <a:r>
              <a:rPr lang="en-US" sz="3200" b="1" dirty="0" smtClean="0"/>
              <a:t>/B</a:t>
            </a:r>
            <a:r>
              <a:rPr lang="en-US" sz="3200" b="1" baseline="-25000" dirty="0" smtClean="0"/>
              <a:t>r0</a:t>
            </a:r>
            <a:r>
              <a:rPr lang="en-US" sz="3200" b="1" dirty="0" smtClean="0"/>
              <a:t>) is up to x8 in near-stable TC flows when both cylinders spin at 68 (inner) and 17.5 Hz (outer) (</a:t>
            </a:r>
            <a:r>
              <a:rPr lang="en-US" sz="3200" b="1" dirty="0" err="1" smtClean="0">
                <a:solidFill>
                  <a:schemeClr val="tx1"/>
                </a:solidFill>
              </a:rPr>
              <a:t>Rm</a:t>
            </a:r>
            <a:r>
              <a:rPr lang="en-US" sz="3200" b="1" dirty="0" smtClean="0">
                <a:solidFill>
                  <a:schemeClr val="tx1"/>
                </a:solidFill>
              </a:rPr>
              <a:t> = 94)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234778" y="1745907"/>
          <a:ext cx="5053914" cy="411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572000" y="1795333"/>
          <a:ext cx="5066270" cy="412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791200"/>
            <a:ext cx="783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S. A. Colgate, H. Beckley, J. Si, etc, Phys. Rev. Lett. 106, 175003 (2011)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096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Measurement at 68 and 17.5Hz has been repeated later, similar result has been obtained.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11765</TotalTime>
  <Words>1251</Words>
  <Application>Microsoft Office PowerPoint</Application>
  <PresentationFormat>On-screen Show (4:3)</PresentationFormat>
  <Paragraphs>187</Paragraphs>
  <Slides>31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Equation</vt:lpstr>
      <vt:lpstr>Image</vt:lpstr>
      <vt:lpstr>The New Mexico dynamo:  the past, the present, and the future</vt:lpstr>
      <vt:lpstr>Outline</vt:lpstr>
      <vt:lpstr>Star-disk collision model</vt:lpstr>
      <vt:lpstr>Our experiment</vt:lpstr>
      <vt:lpstr>Slide 5</vt:lpstr>
      <vt:lpstr>α-helicity has been demonstrated in water experiments</vt:lpstr>
      <vt:lpstr>Key parameters of the NM dynamo experiment</vt:lpstr>
      <vt:lpstr>schematic of the apparatus</vt:lpstr>
      <vt:lpstr>The ω-gain (B/Br0) is up to x8 in near-stable TC flows when both cylinders spin at 68 (inner) and 17.5 Hz (outer) (Rm = 94)</vt:lpstr>
      <vt:lpstr>Slide 10</vt:lpstr>
      <vt:lpstr>Experimental measurements for the non-dimensional torque have been extended to Re = 1.4x107 in turbulent TC flow with outer cylinder stationary(water)</vt:lpstr>
      <vt:lpstr>Enhanced resistivity due to turbulence can be inferred by measuring ω-gain.</vt:lpstr>
      <vt:lpstr>Enhanced resistivity due to turbulence can also be inferred by measuring the rise time  of magnetic field inside the flow when an external axial field is applied.</vt:lpstr>
      <vt:lpstr>However, rise(fall) time measurement shows no evident sign of enhanced resistivity (β-effect)</vt:lpstr>
      <vt:lpstr>Also no gain slope reduction was seen</vt:lpstr>
      <vt:lpstr>For current experimental setting, the dynamo gain is mainly determined by the mean velocity (angular momentum) profile. </vt:lpstr>
      <vt:lpstr>Slide 17</vt:lpstr>
      <vt:lpstr>The plan for α-phase</vt:lpstr>
      <vt:lpstr>The plan for Data Acquisition (DAQ) upgrade</vt:lpstr>
      <vt:lpstr>Summary</vt:lpstr>
      <vt:lpstr>Acknowledge</vt:lpstr>
      <vt:lpstr>In highly turbulent state, angular momentum profile tends to be flat in the bulk</vt:lpstr>
      <vt:lpstr>The ω-gains were also measured by spinning down the outer cylinder to make the flow unstable </vt:lpstr>
      <vt:lpstr>Direct velocity field measurement will improve our understanding of processes inside the apparatus  </vt:lpstr>
      <vt:lpstr>New DAQ will use National Instruments modules, data will be transmitted via WiFi from rotating frame</vt:lpstr>
      <vt:lpstr>Car batteries (6 to 48V) are used to drive magnetic coil currents</vt:lpstr>
      <vt:lpstr>The torque on the spinning outer cylinder can be measured through a gimbaled dc motor</vt:lpstr>
      <vt:lpstr>Signals from sensors in the rotating frame are digitized and transmitted though capacitive coupling.</vt:lpstr>
      <vt:lpstr>Slide 29</vt:lpstr>
      <vt:lpstr>The experimental apparatus had been refitted during 2013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Jiahe</dc:creator>
  <cp:lastModifiedBy>Jiahe</cp:lastModifiedBy>
  <cp:revision>694</cp:revision>
  <cp:lastPrinted>1601-01-01T00:00:00Z</cp:lastPrinted>
  <dcterms:created xsi:type="dcterms:W3CDTF">2014-03-06T02:57:41Z</dcterms:created>
  <dcterms:modified xsi:type="dcterms:W3CDTF">2014-10-27T12:01:44Z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TC010170701033</vt:lpwstr>
  </property>
</Properties>
</file>